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s/slide27.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95.xml" ContentType="application/vnd.openxmlformats-officedocument.presentationml.slide+xml"/>
  <Override PartName="/ppt/slides/slide94.xml" ContentType="application/vnd.openxmlformats-officedocument.presentationml.slide+xml"/>
  <Override PartName="/ppt/slides/slide93.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26.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0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38.xml" ContentType="application/vnd.openxmlformats-officedocument.presentationml.slide+xml"/>
  <Override PartName="/ppt/slides/slide143.xml" ContentType="application/vnd.openxmlformats-officedocument.presentationml.slide+xml"/>
  <Override PartName="/ppt/slides/slide136.xml" ContentType="application/vnd.openxmlformats-officedocument.presentationml.slide+xml"/>
  <Override PartName="/ppt/slides/slide114.xml" ContentType="application/vnd.openxmlformats-officedocument.presentationml.slide+xml"/>
  <Override PartName="/ppt/slides/slide137.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13.xml" ContentType="application/vnd.openxmlformats-officedocument.presentationml.slide+xml"/>
  <Override PartName="/ppt/slides/slide112.xml" ContentType="application/vnd.openxmlformats-officedocument.presentationml.slide+xml"/>
  <Override PartName="/ppt/slides/slide111.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20.xml" ContentType="application/vnd.openxmlformats-officedocument.presentationml.slide+xml"/>
  <Override PartName="/ppt/slides/slide115.xml" ContentType="application/vnd.openxmlformats-officedocument.presentationml.slide+xml"/>
  <Override PartName="/ppt/slides/slide122.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21.xml" ContentType="application/vnd.openxmlformats-officedocument.presentationml.slide+xml"/>
  <Override PartName="/ppt/slides/slide130.xml" ContentType="application/vnd.openxmlformats-officedocument.presentationml.slide+xml"/>
  <Override PartName="/ppt/slides/slide135.xml" ContentType="application/vnd.openxmlformats-officedocument.presentationml.slide+xml"/>
  <Override PartName="/ppt/slides/slide128.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9.xml" ContentType="application/vnd.openxmlformats-officedocument.presentationml.slide+xml"/>
  <Override PartName="/ppt/slides/slide126.xml" ContentType="application/vnd.openxmlformats-officedocument.presentationml.slide+xml"/>
  <Override PartName="/ppt/slides/slide125.xml" ContentType="application/vnd.openxmlformats-officedocument.presentationml.slide+xml"/>
  <Override PartName="/ppt/slides/slide1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5"/>
  </p:notesMasterIdLst>
  <p:handoutMasterIdLst>
    <p:handoutMasterId r:id="rId146"/>
  </p:handoutMasterIdLst>
  <p:sldIdLst>
    <p:sldId id="256"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 id="376" r:id="rId35"/>
    <p:sldId id="377" r:id="rId36"/>
    <p:sldId id="378" r:id="rId37"/>
    <p:sldId id="379" r:id="rId38"/>
    <p:sldId id="380" r:id="rId39"/>
    <p:sldId id="381"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394" r:id="rId53"/>
    <p:sldId id="395" r:id="rId54"/>
    <p:sldId id="396" r:id="rId55"/>
    <p:sldId id="397" r:id="rId56"/>
    <p:sldId id="398" r:id="rId57"/>
    <p:sldId id="399" r:id="rId58"/>
    <p:sldId id="400" r:id="rId59"/>
    <p:sldId id="401" r:id="rId60"/>
    <p:sldId id="402" r:id="rId61"/>
    <p:sldId id="403" r:id="rId62"/>
    <p:sldId id="404" r:id="rId63"/>
    <p:sldId id="405" r:id="rId64"/>
    <p:sldId id="406" r:id="rId65"/>
    <p:sldId id="407" r:id="rId66"/>
    <p:sldId id="408" r:id="rId67"/>
    <p:sldId id="409" r:id="rId68"/>
    <p:sldId id="410" r:id="rId69"/>
    <p:sldId id="411" r:id="rId70"/>
    <p:sldId id="412" r:id="rId71"/>
    <p:sldId id="413" r:id="rId72"/>
    <p:sldId id="414" r:id="rId73"/>
    <p:sldId id="415" r:id="rId74"/>
    <p:sldId id="416" r:id="rId75"/>
    <p:sldId id="417" r:id="rId76"/>
    <p:sldId id="418" r:id="rId77"/>
    <p:sldId id="419" r:id="rId78"/>
    <p:sldId id="420" r:id="rId79"/>
    <p:sldId id="421" r:id="rId80"/>
    <p:sldId id="422" r:id="rId81"/>
    <p:sldId id="423" r:id="rId82"/>
    <p:sldId id="424" r:id="rId83"/>
    <p:sldId id="425" r:id="rId84"/>
    <p:sldId id="426" r:id="rId85"/>
    <p:sldId id="427" r:id="rId86"/>
    <p:sldId id="428" r:id="rId87"/>
    <p:sldId id="429" r:id="rId88"/>
    <p:sldId id="430" r:id="rId89"/>
    <p:sldId id="431" r:id="rId90"/>
    <p:sldId id="432" r:id="rId91"/>
    <p:sldId id="433" r:id="rId92"/>
    <p:sldId id="434" r:id="rId93"/>
    <p:sldId id="435" r:id="rId94"/>
    <p:sldId id="436" r:id="rId95"/>
    <p:sldId id="437" r:id="rId96"/>
    <p:sldId id="438" r:id="rId97"/>
    <p:sldId id="439" r:id="rId98"/>
    <p:sldId id="440" r:id="rId99"/>
    <p:sldId id="441" r:id="rId100"/>
    <p:sldId id="442" r:id="rId101"/>
    <p:sldId id="443" r:id="rId102"/>
    <p:sldId id="444" r:id="rId103"/>
    <p:sldId id="445" r:id="rId104"/>
    <p:sldId id="446" r:id="rId105"/>
    <p:sldId id="447" r:id="rId106"/>
    <p:sldId id="448" r:id="rId107"/>
    <p:sldId id="449" r:id="rId108"/>
    <p:sldId id="450" r:id="rId109"/>
    <p:sldId id="451" r:id="rId110"/>
    <p:sldId id="452" r:id="rId111"/>
    <p:sldId id="453" r:id="rId112"/>
    <p:sldId id="454" r:id="rId113"/>
    <p:sldId id="455" r:id="rId114"/>
    <p:sldId id="456" r:id="rId115"/>
    <p:sldId id="457" r:id="rId116"/>
    <p:sldId id="458" r:id="rId117"/>
    <p:sldId id="459" r:id="rId118"/>
    <p:sldId id="460" r:id="rId119"/>
    <p:sldId id="461" r:id="rId120"/>
    <p:sldId id="462" r:id="rId121"/>
    <p:sldId id="463" r:id="rId122"/>
    <p:sldId id="464" r:id="rId123"/>
    <p:sldId id="465" r:id="rId124"/>
    <p:sldId id="466" r:id="rId125"/>
    <p:sldId id="467" r:id="rId126"/>
    <p:sldId id="468" r:id="rId127"/>
    <p:sldId id="469" r:id="rId128"/>
    <p:sldId id="470" r:id="rId129"/>
    <p:sldId id="471" r:id="rId130"/>
    <p:sldId id="472" r:id="rId131"/>
    <p:sldId id="473" r:id="rId132"/>
    <p:sldId id="474" r:id="rId133"/>
    <p:sldId id="475" r:id="rId134"/>
    <p:sldId id="476" r:id="rId135"/>
    <p:sldId id="477" r:id="rId136"/>
    <p:sldId id="478" r:id="rId137"/>
    <p:sldId id="479" r:id="rId138"/>
    <p:sldId id="480" r:id="rId139"/>
    <p:sldId id="481" r:id="rId140"/>
    <p:sldId id="482" r:id="rId141"/>
    <p:sldId id="483" r:id="rId142"/>
    <p:sldId id="484" r:id="rId143"/>
    <p:sldId id="485" r:id="rId1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customXml" Target="../customXml/item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customXml" Target="../customXml/item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customXml" Target="../customXml/item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customXml" Target="../customXml/item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09-May-20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audio" Target="../media/audio2.wav"/></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en.wikipedia.org/wiki/Image:ISO_members.png"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JO" altLang="en-US" sz="4000" b="1" smtClean="0">
                <a:solidFill>
                  <a:srgbClr val="006600"/>
                </a:solidFill>
              </a:rPr>
              <a:t>الاستاذ الدكتور عمر المعايطة</a:t>
            </a:r>
          </a:p>
          <a:p>
            <a:r>
              <a:rPr lang="ar-JO" altLang="en-US" sz="4000" b="1" smtClean="0">
                <a:solidFill>
                  <a:srgbClr val="006600"/>
                </a:solidFill>
              </a:rPr>
              <a:t>جامعة مؤته</a:t>
            </a:r>
            <a:endParaRPr lang="en-US" altLang="en-US" sz="4000" b="1" dirty="0" smtClean="0">
              <a:solidFill>
                <a:srgbClr val="006600"/>
              </a:solidFill>
            </a:endParaRPr>
          </a:p>
        </p:txBody>
      </p:sp>
      <p:sp>
        <p:nvSpPr>
          <p:cNvPr id="5" name="Rectangle 2"/>
          <p:cNvSpPr txBox="1">
            <a:spLocks noChangeArrowheads="1"/>
          </p:cNvSpPr>
          <p:nvPr/>
        </p:nvSpPr>
        <p:spPr>
          <a:xfrm>
            <a:off x="685800" y="685800"/>
            <a:ext cx="7848600" cy="2914650"/>
          </a:xfrm>
          <a:prstGeom prst="rect">
            <a:avLst/>
          </a:prstGeom>
        </p:spPr>
        <p:txBody>
          <a:bodyPr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JO" altLang="en-US" sz="5400" b="1" smtClean="0">
                <a:solidFill>
                  <a:srgbClr val="0000FF"/>
                </a:solidFill>
              </a:rPr>
              <a:t/>
            </a:r>
            <a:br>
              <a:rPr lang="ar-JO" altLang="en-US" sz="5400" b="1" smtClean="0">
                <a:solidFill>
                  <a:srgbClr val="0000FF"/>
                </a:solidFill>
              </a:rPr>
            </a:br>
            <a:r>
              <a:rPr lang="ar-SA" altLang="en-US" sz="5400" b="1" smtClean="0">
                <a:solidFill>
                  <a:srgbClr val="0000FF"/>
                </a:solidFill>
              </a:rPr>
              <a:t>ادارة الجودة الشاملة</a:t>
            </a:r>
            <a:r>
              <a:rPr lang="ar-JO" altLang="en-US" sz="5400" b="1" smtClean="0">
                <a:solidFill>
                  <a:srgbClr val="0000FF"/>
                </a:solidFill>
              </a:rPr>
              <a:t> والأدوات الاحصائية وعلاقتها بالمعايير و المواصفات الدولية</a:t>
            </a:r>
            <a:endParaRPr lang="en-US" altLang="en-US" sz="5400" dirty="0" smtClean="0">
              <a:solidFill>
                <a:srgbClr val="0000FF"/>
              </a:solidFill>
            </a:endParaRPr>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en-US" smtClean="0"/>
          </a:p>
        </p:txBody>
      </p:sp>
      <p:sp>
        <p:nvSpPr>
          <p:cNvPr id="80899" name="Rectangle 3"/>
          <p:cNvSpPr>
            <a:spLocks noGrp="1" noChangeArrowheads="1"/>
          </p:cNvSpPr>
          <p:nvPr>
            <p:ph type="body" idx="1"/>
          </p:nvPr>
        </p:nvSpPr>
        <p:spPr/>
        <p:txBody>
          <a:bodyPr/>
          <a:lstStyle/>
          <a:p>
            <a:pPr eaLnBrk="1" hangingPunct="1"/>
            <a:r>
              <a:rPr lang="ar-SA" altLang="en-US" sz="2800" b="1" smtClean="0">
                <a:solidFill>
                  <a:srgbClr val="006600"/>
                </a:solidFill>
              </a:rPr>
              <a:t>تعريف 4</a:t>
            </a:r>
            <a:r>
              <a:rPr lang="ar-SA" altLang="en-US" sz="2800" smtClean="0"/>
              <a:t> : قام ستيفن كوهن ورونالد براند ( 1993) بتعريفها على النحو التالي : </a:t>
            </a:r>
          </a:p>
          <a:p>
            <a:pPr eaLnBrk="1" hangingPunct="1"/>
            <a:r>
              <a:rPr lang="ar-SA" altLang="en-US" sz="2800" smtClean="0"/>
              <a:t>الإدارة : تعني التطوير والمحافظة على إمكانية المنظمة من أجل تحسين الجودة بشكل مستمر .</a:t>
            </a:r>
          </a:p>
          <a:p>
            <a:pPr eaLnBrk="1" hangingPunct="1"/>
            <a:r>
              <a:rPr lang="ar-SA" altLang="en-US" sz="2800" smtClean="0"/>
              <a:t>الجودة : تعني الوفاء بمطلبات المستفيد .</a:t>
            </a:r>
          </a:p>
          <a:p>
            <a:pPr eaLnBrk="1" hangingPunct="1"/>
            <a:r>
              <a:rPr lang="ar-SA" altLang="en-US" sz="2800" smtClean="0"/>
              <a:t>الشاملة : تتضمن تطبيق مبدأ البحث عن الجودة في أي مظهر من مظاهر العمل بدأ من التعرف على إحتياجات المستفيد وانتهاء بتقييم ما إذا كان المستفيد راضياً عن الخدمات أو المنتجات المقدمة له </a:t>
            </a:r>
          </a:p>
          <a:p>
            <a:pPr eaLnBrk="1" hangingPunct="1"/>
            <a:r>
              <a:rPr lang="ar-SA" altLang="en-US" sz="2800" b="1" smtClean="0">
                <a:solidFill>
                  <a:srgbClr val="006600"/>
                </a:solidFill>
              </a:rPr>
              <a:t>تعريف 5</a:t>
            </a:r>
            <a:r>
              <a:rPr lang="ar-SA" altLang="en-US" sz="2800" smtClean="0"/>
              <a:t> : ( التطوير المستمر للجودة والإنتاجية والكفاءة )</a:t>
            </a:r>
            <a:endParaRPr lang="en-US" altLang="en-US" sz="2800" smtClean="0"/>
          </a:p>
        </p:txBody>
      </p:sp>
    </p:spTree>
    <p:extLst>
      <p:ext uri="{BB962C8B-B14F-4D97-AF65-F5344CB8AC3E}">
        <p14:creationId xmlns:p14="http://schemas.microsoft.com/office/powerpoint/2010/main" val="1258636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to="" calcmode="lin" valueType="num">
                                      <p:cBhvr>
                                        <p:cTn id="7" dur="1" fill="hold"/>
                                        <p:tgtEl>
                                          <p:spTgt spid="808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 to="" calcmode="lin" valueType="num">
                                      <p:cBhvr>
                                        <p:cTn id="12" dur="1" fill="hold"/>
                                        <p:tgtEl>
                                          <p:spTgt spid="8089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 to="" calcmode="lin" valueType="num">
                                      <p:cBhvr>
                                        <p:cTn id="17" dur="1" fill="hold"/>
                                        <p:tgtEl>
                                          <p:spTgt spid="8089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 to="" calcmode="lin" valueType="num">
                                      <p:cBhvr>
                                        <p:cTn id="22" dur="1" fill="hold"/>
                                        <p:tgtEl>
                                          <p:spTgt spid="8089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anim to="" calcmode="lin" valueType="num">
                                      <p:cBhvr>
                                        <p:cTn id="27" dur="1" fill="hold"/>
                                        <p:tgtEl>
                                          <p:spTgt spid="808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838200"/>
            <a:ext cx="8229600" cy="1143000"/>
          </a:xfrm>
        </p:spPr>
        <p:txBody>
          <a:bodyPr/>
          <a:lstStyle/>
          <a:p>
            <a:pPr eaLnBrk="1" hangingPunct="1"/>
            <a:r>
              <a:rPr lang="en-US" altLang="en-US" b="1" smtClean="0"/>
              <a:t>Standards</a:t>
            </a:r>
          </a:p>
        </p:txBody>
      </p:sp>
      <p:sp>
        <p:nvSpPr>
          <p:cNvPr id="134147" name="Rectangle 3"/>
          <p:cNvSpPr>
            <a:spLocks noGrp="1" noChangeArrowheads="1"/>
          </p:cNvSpPr>
          <p:nvPr>
            <p:ph type="body" idx="1"/>
          </p:nvPr>
        </p:nvSpPr>
        <p:spPr/>
        <p:txBody>
          <a:bodyPr/>
          <a:lstStyle/>
          <a:p>
            <a:pPr algn="l" rtl="0" eaLnBrk="1" hangingPunct="1">
              <a:lnSpc>
                <a:spcPct val="90000"/>
              </a:lnSpc>
            </a:pPr>
            <a:endParaRPr lang="ar-SA" altLang="en-US" sz="2800" b="1" smtClean="0"/>
          </a:p>
          <a:p>
            <a:pPr algn="l" rtl="0" eaLnBrk="1" hangingPunct="1">
              <a:lnSpc>
                <a:spcPct val="90000"/>
              </a:lnSpc>
            </a:pPr>
            <a:r>
              <a:rPr lang="en-US" altLang="en-US" sz="2800" smtClean="0"/>
              <a:t>The material included in this family of specifications is very broad. </a:t>
            </a:r>
          </a:p>
          <a:p>
            <a:pPr algn="l" rtl="0" eaLnBrk="1" hangingPunct="1">
              <a:lnSpc>
                <a:spcPct val="90000"/>
              </a:lnSpc>
            </a:pPr>
            <a:r>
              <a:rPr lang="en-US" altLang="en-US" sz="2800" smtClean="0"/>
              <a:t>The major parts of ISO 14000 are</a:t>
            </a:r>
            <a:r>
              <a:rPr lang="ar-SA" altLang="en-US" sz="2800" smtClean="0"/>
              <a:t>:</a:t>
            </a:r>
          </a:p>
          <a:p>
            <a:pPr algn="l" rtl="0" eaLnBrk="1" hangingPunct="1">
              <a:lnSpc>
                <a:spcPct val="90000"/>
              </a:lnSpc>
            </a:pPr>
            <a:r>
              <a:rPr lang="en-US" altLang="en-US" sz="2800" b="1" smtClean="0"/>
              <a:t>ISO 14001</a:t>
            </a:r>
            <a:r>
              <a:rPr lang="ar-SA" altLang="en-US" sz="2800" smtClean="0"/>
              <a:t> </a:t>
            </a:r>
            <a:r>
              <a:rPr lang="en-US" altLang="en-US" sz="2800" smtClean="0"/>
              <a:t>is the standard against which organizations are assessed. </a:t>
            </a:r>
          </a:p>
          <a:p>
            <a:pPr algn="l" rtl="0" eaLnBrk="1" hangingPunct="1">
              <a:lnSpc>
                <a:spcPct val="90000"/>
              </a:lnSpc>
            </a:pPr>
            <a:r>
              <a:rPr lang="en-US" altLang="en-US" sz="2800" smtClean="0"/>
              <a:t>ISO 14001 is generic and flexible enough to apply to any organization producing and/or manufacturing any product, or even providing a service anywhere in the world</a:t>
            </a:r>
          </a:p>
        </p:txBody>
      </p:sp>
    </p:spTree>
    <p:extLst>
      <p:ext uri="{BB962C8B-B14F-4D97-AF65-F5344CB8AC3E}">
        <p14:creationId xmlns:p14="http://schemas.microsoft.com/office/powerpoint/2010/main" val="3343667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anim to="" calcmode="lin" valueType="num">
                                      <p:cBhvr>
                                        <p:cTn id="7" dur="1" fill="hold"/>
                                        <p:tgtEl>
                                          <p:spTgt spid="134147">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4147">
                                            <p:txEl>
                                              <p:pRg st="2" end="2"/>
                                            </p:txEl>
                                          </p:spTgt>
                                        </p:tgtEl>
                                        <p:attrNameLst>
                                          <p:attrName>style.visibility</p:attrName>
                                        </p:attrNameLst>
                                      </p:cBhvr>
                                      <p:to>
                                        <p:strVal val="visible"/>
                                      </p:to>
                                    </p:set>
                                    <p:anim to="" calcmode="lin" valueType="num">
                                      <p:cBhvr>
                                        <p:cTn id="12" dur="1" fill="hold"/>
                                        <p:tgtEl>
                                          <p:spTgt spid="134147">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4147">
                                            <p:txEl>
                                              <p:pRg st="3" end="3"/>
                                            </p:txEl>
                                          </p:spTgt>
                                        </p:tgtEl>
                                        <p:attrNameLst>
                                          <p:attrName>style.visibility</p:attrName>
                                        </p:attrNameLst>
                                      </p:cBhvr>
                                      <p:to>
                                        <p:strVal val="visible"/>
                                      </p:to>
                                    </p:set>
                                    <p:anim to="" calcmode="lin" valueType="num">
                                      <p:cBhvr>
                                        <p:cTn id="17" dur="1" fill="hold"/>
                                        <p:tgtEl>
                                          <p:spTgt spid="134147">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4147">
                                            <p:txEl>
                                              <p:pRg st="4" end="4"/>
                                            </p:txEl>
                                          </p:spTgt>
                                        </p:tgtEl>
                                        <p:attrNameLst>
                                          <p:attrName>style.visibility</p:attrName>
                                        </p:attrNameLst>
                                      </p:cBhvr>
                                      <p:to>
                                        <p:strVal val="visible"/>
                                      </p:to>
                                    </p:set>
                                    <p:anim to="" calcmode="lin" valueType="num">
                                      <p:cBhvr>
                                        <p:cTn id="22" dur="1" fill="hold"/>
                                        <p:tgtEl>
                                          <p:spTgt spid="13414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endParaRPr lang="en-US" altLang="en-US" smtClean="0"/>
          </a:p>
        </p:txBody>
      </p:sp>
      <p:sp>
        <p:nvSpPr>
          <p:cNvPr id="136195" name="Rectangle 3"/>
          <p:cNvSpPr>
            <a:spLocks noGrp="1" noChangeArrowheads="1"/>
          </p:cNvSpPr>
          <p:nvPr>
            <p:ph type="body" idx="1"/>
          </p:nvPr>
        </p:nvSpPr>
        <p:spPr/>
        <p:txBody>
          <a:bodyPr/>
          <a:lstStyle/>
          <a:p>
            <a:pPr algn="l" rtl="0" eaLnBrk="1" hangingPunct="1"/>
            <a:r>
              <a:rPr lang="en-US" altLang="en-US" b="1" smtClean="0"/>
              <a:t>ISO 14004</a:t>
            </a:r>
            <a:r>
              <a:rPr lang="ar-SA" altLang="en-US" smtClean="0"/>
              <a:t> </a:t>
            </a:r>
            <a:r>
              <a:rPr lang="en-US" altLang="en-US" smtClean="0"/>
              <a:t>is a guidance document that explains the 14001 requirements in more detail. </a:t>
            </a:r>
          </a:p>
          <a:p>
            <a:pPr algn="l" rtl="0" eaLnBrk="1" hangingPunct="1"/>
            <a:r>
              <a:rPr lang="en-US" altLang="en-US" smtClean="0"/>
              <a:t>These present a structured approach to setting environmental objectives and targets and to establishing and monitoring operational controls</a:t>
            </a:r>
            <a:r>
              <a:rPr lang="ar-SA" altLang="en-US" smtClean="0"/>
              <a:t>. </a:t>
            </a:r>
          </a:p>
          <a:p>
            <a:pPr eaLnBrk="1" hangingPunct="1"/>
            <a:endParaRPr lang="en-US" altLang="en-US" smtClean="0"/>
          </a:p>
        </p:txBody>
      </p:sp>
    </p:spTree>
    <p:extLst>
      <p:ext uri="{BB962C8B-B14F-4D97-AF65-F5344CB8AC3E}">
        <p14:creationId xmlns:p14="http://schemas.microsoft.com/office/powerpoint/2010/main" val="2520036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to="" calcmode="lin" valueType="num">
                                      <p:cBhvr>
                                        <p:cTn id="7" dur="1" fill="hold"/>
                                        <p:tgtEl>
                                          <p:spTgt spid="1361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 to="" calcmode="lin" valueType="num">
                                      <p:cBhvr>
                                        <p:cTn id="12" dur="1" fill="hold"/>
                                        <p:tgtEl>
                                          <p:spTgt spid="13619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endParaRPr lang="en-US" altLang="en-US" smtClean="0"/>
          </a:p>
        </p:txBody>
      </p:sp>
      <p:sp>
        <p:nvSpPr>
          <p:cNvPr id="138243" name="Rectangle 3"/>
          <p:cNvSpPr>
            <a:spLocks noGrp="1" noChangeArrowheads="1"/>
          </p:cNvSpPr>
          <p:nvPr>
            <p:ph type="body" idx="1"/>
          </p:nvPr>
        </p:nvSpPr>
        <p:spPr/>
        <p:txBody>
          <a:bodyPr/>
          <a:lstStyle/>
          <a:p>
            <a:pPr algn="l" rtl="0" eaLnBrk="1" hangingPunct="1">
              <a:lnSpc>
                <a:spcPct val="90000"/>
              </a:lnSpc>
            </a:pPr>
            <a:r>
              <a:rPr lang="en-US" altLang="en-US" sz="2400" smtClean="0"/>
              <a:t>These are further expanded upon by the following</a:t>
            </a:r>
            <a:r>
              <a:rPr lang="ar-SA" altLang="en-US" sz="2400" smtClean="0"/>
              <a:t>:</a:t>
            </a:r>
          </a:p>
          <a:p>
            <a:pPr algn="l" rtl="0" eaLnBrk="1" hangingPunct="1">
              <a:lnSpc>
                <a:spcPct val="90000"/>
              </a:lnSpc>
            </a:pPr>
            <a:r>
              <a:rPr lang="en-US" altLang="en-US" sz="2400" b="1" smtClean="0"/>
              <a:t>ISO 14020</a:t>
            </a:r>
            <a:r>
              <a:rPr lang="ar-SA" altLang="en-US" sz="2400" smtClean="0"/>
              <a:t> </a:t>
            </a:r>
            <a:r>
              <a:rPr lang="en-US" altLang="en-US" sz="2400" smtClean="0"/>
              <a:t>series (14020 to 14025), Environmental Labeling, covers labels and declarations</a:t>
            </a:r>
            <a:r>
              <a:rPr lang="ar-SA" altLang="en-US" sz="2400" smtClean="0"/>
              <a:t>. </a:t>
            </a:r>
          </a:p>
          <a:p>
            <a:pPr algn="l" rtl="0" eaLnBrk="1" hangingPunct="1">
              <a:lnSpc>
                <a:spcPct val="90000"/>
              </a:lnSpc>
            </a:pPr>
            <a:r>
              <a:rPr lang="en-US" altLang="en-US" sz="2400" b="1" smtClean="0"/>
              <a:t>ISO 14030</a:t>
            </a:r>
            <a:r>
              <a:rPr lang="ar-SA" altLang="en-US" sz="2400" smtClean="0"/>
              <a:t> </a:t>
            </a:r>
            <a:r>
              <a:rPr lang="en-US" altLang="en-US" sz="2400" smtClean="0"/>
              <a:t>discusses post-production environmental assessment</a:t>
            </a:r>
            <a:r>
              <a:rPr lang="ar-SA" altLang="en-US" sz="2400" smtClean="0"/>
              <a:t>. </a:t>
            </a:r>
          </a:p>
          <a:p>
            <a:pPr algn="l" rtl="0" eaLnBrk="1" hangingPunct="1">
              <a:lnSpc>
                <a:spcPct val="90000"/>
              </a:lnSpc>
            </a:pPr>
            <a:r>
              <a:rPr lang="en-US" altLang="en-US" sz="2400" b="1" smtClean="0"/>
              <a:t>ISO 14031</a:t>
            </a:r>
            <a:r>
              <a:rPr lang="ar-SA" altLang="en-US" sz="2400" smtClean="0"/>
              <a:t> </a:t>
            </a:r>
            <a:r>
              <a:rPr lang="en-US" altLang="en-US" sz="2400" smtClean="0"/>
              <a:t>Evaluation of Environmental Performance</a:t>
            </a:r>
            <a:r>
              <a:rPr lang="ar-SA" altLang="en-US" sz="2400" smtClean="0"/>
              <a:t>. </a:t>
            </a:r>
          </a:p>
          <a:p>
            <a:pPr algn="l" rtl="0" eaLnBrk="1" hangingPunct="1">
              <a:lnSpc>
                <a:spcPct val="90000"/>
              </a:lnSpc>
            </a:pPr>
            <a:r>
              <a:rPr lang="en-US" altLang="en-US" sz="2400" b="1" smtClean="0"/>
              <a:t>ISO 14040</a:t>
            </a:r>
            <a:r>
              <a:rPr lang="ar-SA" altLang="en-US" sz="2400" smtClean="0"/>
              <a:t> </a:t>
            </a:r>
            <a:r>
              <a:rPr lang="en-US" altLang="en-US" sz="2400" smtClean="0"/>
              <a:t>series (14040 to 14044</a:t>
            </a:r>
            <a:r>
              <a:rPr lang="ar-SA" altLang="en-US" sz="2400" smtClean="0"/>
              <a:t>), </a:t>
            </a:r>
            <a:r>
              <a:rPr lang="en-US" altLang="en-US" sz="2400" smtClean="0"/>
              <a:t>Life Cycle Assessment, LCA</a:t>
            </a:r>
            <a:r>
              <a:rPr lang="ar-SA" altLang="en-US" sz="2400" smtClean="0"/>
              <a:t>, </a:t>
            </a:r>
            <a:r>
              <a:rPr lang="en-US" altLang="en-US" sz="2400" smtClean="0"/>
              <a:t>discusses pre-production planning and environment goal setting</a:t>
            </a:r>
            <a:r>
              <a:rPr lang="ar-SA" altLang="en-US" sz="2400" smtClean="0"/>
              <a:t>. </a:t>
            </a:r>
          </a:p>
          <a:p>
            <a:pPr eaLnBrk="1" hangingPunct="1">
              <a:lnSpc>
                <a:spcPct val="90000"/>
              </a:lnSpc>
            </a:pPr>
            <a:endParaRPr lang="en-US" altLang="en-US" sz="2400" smtClean="0"/>
          </a:p>
        </p:txBody>
      </p:sp>
    </p:spTree>
    <p:extLst>
      <p:ext uri="{BB962C8B-B14F-4D97-AF65-F5344CB8AC3E}">
        <p14:creationId xmlns:p14="http://schemas.microsoft.com/office/powerpoint/2010/main" val="1879707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to="" calcmode="lin" valueType="num">
                                      <p:cBhvr>
                                        <p:cTn id="7" dur="1" fill="hold"/>
                                        <p:tgtEl>
                                          <p:spTgt spid="1382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 to="" calcmode="lin" valueType="num">
                                      <p:cBhvr>
                                        <p:cTn id="12" dur="1" fill="hold"/>
                                        <p:tgtEl>
                                          <p:spTgt spid="1382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 to="" calcmode="lin" valueType="num">
                                      <p:cBhvr>
                                        <p:cTn id="17" dur="1" fill="hold"/>
                                        <p:tgtEl>
                                          <p:spTgt spid="1382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 to="" calcmode="lin" valueType="num">
                                      <p:cBhvr>
                                        <p:cTn id="22" dur="1" fill="hold"/>
                                        <p:tgtEl>
                                          <p:spTgt spid="1382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8243">
                                            <p:txEl>
                                              <p:pRg st="4" end="4"/>
                                            </p:txEl>
                                          </p:spTgt>
                                        </p:tgtEl>
                                        <p:attrNameLst>
                                          <p:attrName>style.visibility</p:attrName>
                                        </p:attrNameLst>
                                      </p:cBhvr>
                                      <p:to>
                                        <p:strVal val="visible"/>
                                      </p:to>
                                    </p:set>
                                    <p:anim to="" calcmode="lin" valueType="num">
                                      <p:cBhvr>
                                        <p:cTn id="27" dur="1" fill="hold"/>
                                        <p:tgtEl>
                                          <p:spTgt spid="1382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altLang="en-US" smtClean="0"/>
          </a:p>
        </p:txBody>
      </p:sp>
      <p:sp>
        <p:nvSpPr>
          <p:cNvPr id="139267" name="Rectangle 3"/>
          <p:cNvSpPr>
            <a:spLocks noGrp="1" noChangeArrowheads="1"/>
          </p:cNvSpPr>
          <p:nvPr>
            <p:ph type="body" idx="1"/>
          </p:nvPr>
        </p:nvSpPr>
        <p:spPr/>
        <p:txBody>
          <a:bodyPr/>
          <a:lstStyle/>
          <a:p>
            <a:pPr algn="l" rtl="0" eaLnBrk="1" hangingPunct="1"/>
            <a:r>
              <a:rPr lang="en-US" altLang="en-US" b="1" smtClean="0"/>
              <a:t>ISO 14050</a:t>
            </a:r>
            <a:r>
              <a:rPr lang="ar-SA" altLang="en-US" smtClean="0"/>
              <a:t> </a:t>
            </a:r>
            <a:r>
              <a:rPr lang="en-US" altLang="en-US" smtClean="0"/>
              <a:t>terms and definitions</a:t>
            </a:r>
            <a:r>
              <a:rPr lang="ar-SA" altLang="en-US" smtClean="0"/>
              <a:t>. </a:t>
            </a:r>
          </a:p>
          <a:p>
            <a:pPr algn="l" rtl="0" eaLnBrk="1" hangingPunct="1"/>
            <a:r>
              <a:rPr lang="en-US" altLang="en-US" b="1" smtClean="0"/>
              <a:t>ISO 14062</a:t>
            </a:r>
            <a:r>
              <a:rPr lang="ar-SA" altLang="en-US" smtClean="0"/>
              <a:t> </a:t>
            </a:r>
            <a:r>
              <a:rPr lang="en-US" altLang="en-US" smtClean="0"/>
              <a:t>discusses making improvements to environmental impact goals</a:t>
            </a:r>
            <a:r>
              <a:rPr lang="ar-SA" altLang="en-US" smtClean="0"/>
              <a:t>. </a:t>
            </a:r>
          </a:p>
          <a:p>
            <a:pPr algn="l" rtl="0" eaLnBrk="1" hangingPunct="1"/>
            <a:r>
              <a:rPr lang="en-US" altLang="en-US" b="1" smtClean="0"/>
              <a:t>ISO 14063</a:t>
            </a:r>
            <a:r>
              <a:rPr lang="ar-SA" altLang="en-US" smtClean="0"/>
              <a:t> </a:t>
            </a:r>
            <a:r>
              <a:rPr lang="en-US" altLang="en-US" smtClean="0"/>
              <a:t>is an addendum to 14020, discussing further communications on environmental impact</a:t>
            </a:r>
            <a:r>
              <a:rPr lang="ar-SA" altLang="en-US" smtClean="0"/>
              <a:t>. </a:t>
            </a:r>
          </a:p>
          <a:p>
            <a:pPr eaLnBrk="1" hangingPunct="1"/>
            <a:endParaRPr lang="en-US" altLang="en-US" smtClean="0"/>
          </a:p>
        </p:txBody>
      </p:sp>
    </p:spTree>
    <p:extLst>
      <p:ext uri="{BB962C8B-B14F-4D97-AF65-F5344CB8AC3E}">
        <p14:creationId xmlns:p14="http://schemas.microsoft.com/office/powerpoint/2010/main" val="950185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to="" calcmode="lin" valueType="num">
                                      <p:cBhvr>
                                        <p:cTn id="7" dur="1" fill="hold"/>
                                        <p:tgtEl>
                                          <p:spTgt spid="1392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 to="" calcmode="lin" valueType="num">
                                      <p:cBhvr>
                                        <p:cTn id="12" dur="1" fill="hold"/>
                                        <p:tgtEl>
                                          <p:spTgt spid="1392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 to="" calcmode="lin" valueType="num">
                                      <p:cBhvr>
                                        <p:cTn id="17" dur="1" fill="hold"/>
                                        <p:tgtEl>
                                          <p:spTgt spid="13926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endParaRPr lang="en-US" altLang="en-US" smtClean="0"/>
          </a:p>
        </p:txBody>
      </p:sp>
      <p:sp>
        <p:nvSpPr>
          <p:cNvPr id="137219" name="Rectangle 3"/>
          <p:cNvSpPr>
            <a:spLocks noGrp="1" noChangeArrowheads="1"/>
          </p:cNvSpPr>
          <p:nvPr>
            <p:ph type="body" idx="1"/>
          </p:nvPr>
        </p:nvSpPr>
        <p:spPr/>
        <p:txBody>
          <a:bodyPr/>
          <a:lstStyle/>
          <a:p>
            <a:pPr algn="l" rtl="0" eaLnBrk="1" hangingPunct="1"/>
            <a:r>
              <a:rPr lang="en-US" altLang="en-US" sz="2800" smtClean="0"/>
              <a:t>Is Greenhouse gases – Part 1: Specification with guidance at the organization level for the description, quantification and reporting of greenhouse gas emissions and removals</a:t>
            </a:r>
            <a:r>
              <a:rPr lang="ar-SA" altLang="en-US" sz="2800" smtClean="0"/>
              <a:t>. </a:t>
            </a:r>
          </a:p>
          <a:p>
            <a:pPr algn="l" rtl="0" eaLnBrk="1" hangingPunct="1"/>
            <a:r>
              <a:rPr lang="en-US" altLang="en-US" sz="2800" smtClean="0"/>
              <a:t>Is Greenhouse gases – Part 2: Specification with guidance at the project level for the description, quantification, monitoring and reporting of greenhouse gas emission reductions and removal enhancements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2306433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to="" calcmode="lin" valueType="num">
                                      <p:cBhvr>
                                        <p:cTn id="7" dur="1" fill="hold"/>
                                        <p:tgtEl>
                                          <p:spTgt spid="1372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 to="" calcmode="lin" valueType="num">
                                      <p:cBhvr>
                                        <p:cTn id="12" dur="1" fill="hold"/>
                                        <p:tgtEl>
                                          <p:spTgt spid="13721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endParaRPr lang="en-US" altLang="en-US" smtClean="0"/>
          </a:p>
        </p:txBody>
      </p:sp>
      <p:sp>
        <p:nvSpPr>
          <p:cNvPr id="14029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Is Greenhouse gases – Part 3: Specification with guidance for the validation and verification of greenhouse gas assertion</a:t>
            </a:r>
            <a:r>
              <a:rPr lang="ar-SA" altLang="en-US" smtClean="0"/>
              <a:t>. </a:t>
            </a:r>
          </a:p>
          <a:p>
            <a:pPr eaLnBrk="1" hangingPunct="1"/>
            <a:endParaRPr lang="en-US" altLang="en-US" smtClean="0"/>
          </a:p>
        </p:txBody>
      </p:sp>
    </p:spTree>
    <p:extLst>
      <p:ext uri="{BB962C8B-B14F-4D97-AF65-F5344CB8AC3E}">
        <p14:creationId xmlns:p14="http://schemas.microsoft.com/office/powerpoint/2010/main" val="1765795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anim to="" calcmode="lin" valueType="num">
                                      <p:cBhvr>
                                        <p:cTn id="7" dur="1" fill="hold"/>
                                        <p:tgtEl>
                                          <p:spTgt spid="14029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endParaRPr lang="en-US" altLang="en-US" smtClean="0"/>
          </a:p>
        </p:txBody>
      </p:sp>
      <p:sp>
        <p:nvSpPr>
          <p:cNvPr id="135171" name="Rectangle 3"/>
          <p:cNvSpPr>
            <a:spLocks noGrp="1" noChangeArrowheads="1"/>
          </p:cNvSpPr>
          <p:nvPr>
            <p:ph type="body" idx="1"/>
          </p:nvPr>
        </p:nvSpPr>
        <p:spPr/>
        <p:txBody>
          <a:bodyPr/>
          <a:lstStyle/>
          <a:p>
            <a:pPr algn="l" rtl="0" eaLnBrk="1" hangingPunct="1"/>
            <a:r>
              <a:rPr lang="en-US" altLang="en-US" smtClean="0"/>
              <a:t>ISO 19011</a:t>
            </a:r>
            <a:r>
              <a:rPr lang="ar-SA" altLang="en-US" smtClean="0"/>
              <a:t> </a:t>
            </a:r>
            <a:r>
              <a:rPr lang="en-US" altLang="en-US" smtClean="0"/>
              <a:t>which specifies one</a:t>
            </a:r>
            <a:r>
              <a:rPr lang="ar-SA" altLang="en-US" smtClean="0"/>
              <a:t> </a:t>
            </a:r>
            <a:r>
              <a:rPr lang="en-US" altLang="en-US" smtClean="0"/>
              <a:t>audit</a:t>
            </a:r>
            <a:r>
              <a:rPr lang="ar-SA" altLang="en-US" smtClean="0"/>
              <a:t> </a:t>
            </a:r>
            <a:r>
              <a:rPr lang="en-US" altLang="en-US" smtClean="0"/>
              <a:t>protocol</a:t>
            </a:r>
            <a:r>
              <a:rPr lang="ar-SA" altLang="en-US" smtClean="0"/>
              <a:t> </a:t>
            </a:r>
            <a:r>
              <a:rPr lang="en-US" altLang="en-US" smtClean="0"/>
              <a:t>for both 14000 and 9000 series standards together. </a:t>
            </a:r>
          </a:p>
          <a:p>
            <a:pPr algn="l" rtl="0" eaLnBrk="1" hangingPunct="1"/>
            <a:r>
              <a:rPr lang="en-US" altLang="en-US" smtClean="0"/>
              <a:t>This replaces</a:t>
            </a:r>
            <a:r>
              <a:rPr lang="ar-SA" altLang="en-US" smtClean="0"/>
              <a:t> </a:t>
            </a:r>
            <a:r>
              <a:rPr lang="en-US" altLang="en-US" b="1" smtClean="0"/>
              <a:t>ISO 14011</a:t>
            </a:r>
            <a:r>
              <a:rPr lang="ar-SA" altLang="en-US" smtClean="0"/>
              <a:t> </a:t>
            </a:r>
            <a:r>
              <a:rPr lang="en-US" altLang="en-US" smtClean="0"/>
              <a:t>meta-evaluation—how to tell if your intended regulatory tools worked. </a:t>
            </a:r>
          </a:p>
          <a:p>
            <a:pPr algn="l" rtl="0" eaLnBrk="1" hangingPunct="1"/>
            <a:r>
              <a:rPr lang="en-US" altLang="en-US" smtClean="0"/>
              <a:t>19011 is now the only recommended way to determine this</a:t>
            </a:r>
            <a:r>
              <a:rPr lang="ar-JO" altLang="en-US" smtClean="0"/>
              <a:t>.</a:t>
            </a:r>
            <a:endParaRPr lang="en-US" altLang="en-US" smtClean="0"/>
          </a:p>
        </p:txBody>
      </p:sp>
    </p:spTree>
    <p:extLst>
      <p:ext uri="{BB962C8B-B14F-4D97-AF65-F5344CB8AC3E}">
        <p14:creationId xmlns:p14="http://schemas.microsoft.com/office/powerpoint/2010/main" val="2124102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to="" calcmode="lin" valueType="num">
                                      <p:cBhvr>
                                        <p:cTn id="7" dur="1" fill="hold"/>
                                        <p:tgtEl>
                                          <p:spTgt spid="1351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 to="" calcmode="lin" valueType="num">
                                      <p:cBhvr>
                                        <p:cTn id="12" dur="1" fill="hold"/>
                                        <p:tgtEl>
                                          <p:spTgt spid="1351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 to="" calcmode="lin" valueType="num">
                                      <p:cBhvr>
                                        <p:cTn id="17" dur="1" fill="hold"/>
                                        <p:tgtEl>
                                          <p:spTgt spid="1351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609600"/>
            <a:ext cx="8229600" cy="1143000"/>
          </a:xfrm>
        </p:spPr>
        <p:txBody>
          <a:bodyPr/>
          <a:lstStyle/>
          <a:p>
            <a:pPr eaLnBrk="1" hangingPunct="1"/>
            <a:r>
              <a:rPr lang="en-US" altLang="en-US" sz="3600" b="1" smtClean="0"/>
              <a:t>Environmental management system</a:t>
            </a:r>
          </a:p>
        </p:txBody>
      </p:sp>
      <p:sp>
        <p:nvSpPr>
          <p:cNvPr id="142339" name="Rectangle 3"/>
          <p:cNvSpPr>
            <a:spLocks noGrp="1" noChangeArrowheads="1"/>
          </p:cNvSpPr>
          <p:nvPr>
            <p:ph type="body" idx="1"/>
          </p:nvPr>
        </p:nvSpPr>
        <p:spPr/>
        <p:txBody>
          <a:bodyPr/>
          <a:lstStyle/>
          <a:p>
            <a:pPr algn="l" rtl="0" eaLnBrk="1" hangingPunct="1"/>
            <a:r>
              <a:rPr lang="en-US" altLang="en-US" smtClean="0"/>
              <a:t>The</a:t>
            </a:r>
            <a:r>
              <a:rPr lang="ar-SA" altLang="en-US" smtClean="0"/>
              <a:t> </a:t>
            </a:r>
            <a:r>
              <a:rPr lang="en-US" altLang="en-US" b="1" smtClean="0"/>
              <a:t>Environmental Management System</a:t>
            </a:r>
            <a:r>
              <a:rPr lang="ar-SA" altLang="en-US" smtClean="0"/>
              <a:t> (</a:t>
            </a:r>
            <a:r>
              <a:rPr lang="en-US" altLang="en-US" smtClean="0"/>
              <a:t>EMS) is part of a management system of an</a:t>
            </a:r>
            <a:r>
              <a:rPr lang="ar-SA" altLang="en-US" smtClean="0"/>
              <a:t> </a:t>
            </a:r>
            <a:r>
              <a:rPr lang="en-US" altLang="en-US" smtClean="0"/>
              <a:t>organization</a:t>
            </a:r>
            <a:r>
              <a:rPr lang="ar-SA" altLang="en-US" smtClean="0"/>
              <a:t> (</a:t>
            </a:r>
            <a:r>
              <a:rPr lang="en-US" altLang="en-US" smtClean="0"/>
              <a:t>enterprise, authority, etc.), in which specific competencies, behaviours, procedures and demands for the implementation of an operational</a:t>
            </a:r>
            <a:r>
              <a:rPr lang="ar-SA" altLang="en-US" smtClean="0"/>
              <a:t> </a:t>
            </a:r>
            <a:r>
              <a:rPr lang="en-US" altLang="en-US" smtClean="0"/>
              <a:t>environmental policy</a:t>
            </a:r>
            <a:r>
              <a:rPr lang="ar-SA" altLang="en-US" smtClean="0"/>
              <a:t> </a:t>
            </a:r>
            <a:r>
              <a:rPr lang="en-US" altLang="en-US" smtClean="0"/>
              <a:t>of the organization are defined</a:t>
            </a:r>
            <a:r>
              <a:rPr lang="ar-SA" altLang="en-US" smtClean="0"/>
              <a:t>.</a:t>
            </a:r>
          </a:p>
          <a:p>
            <a:pPr eaLnBrk="1" hangingPunct="1"/>
            <a:endParaRPr lang="en-US" altLang="en-US" smtClean="0"/>
          </a:p>
        </p:txBody>
      </p:sp>
    </p:spTree>
    <p:extLst>
      <p:ext uri="{BB962C8B-B14F-4D97-AF65-F5344CB8AC3E}">
        <p14:creationId xmlns:p14="http://schemas.microsoft.com/office/powerpoint/2010/main" val="3985359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to="" calcmode="lin" valueType="num">
                                      <p:cBhvr>
                                        <p:cTn id="7" dur="1" fill="hold"/>
                                        <p:tgtEl>
                                          <p:spTgt spid="1423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609600"/>
            <a:ext cx="8229600" cy="1143000"/>
          </a:xfrm>
        </p:spPr>
        <p:txBody>
          <a:bodyPr/>
          <a:lstStyle/>
          <a:p>
            <a:pPr eaLnBrk="1" hangingPunct="1"/>
            <a:r>
              <a:rPr lang="en-US" altLang="en-US" smtClean="0"/>
              <a:t>Legislation and standards</a:t>
            </a:r>
          </a:p>
        </p:txBody>
      </p:sp>
      <p:sp>
        <p:nvSpPr>
          <p:cNvPr id="143363" name="Rectangle 3"/>
          <p:cNvSpPr>
            <a:spLocks noGrp="1" noChangeArrowheads="1"/>
          </p:cNvSpPr>
          <p:nvPr>
            <p:ph type="body" idx="1"/>
          </p:nvPr>
        </p:nvSpPr>
        <p:spPr/>
        <p:txBody>
          <a:bodyPr/>
          <a:lstStyle/>
          <a:p>
            <a:pPr algn="l" rtl="0" eaLnBrk="1" hangingPunct="1">
              <a:lnSpc>
                <a:spcPct val="90000"/>
              </a:lnSpc>
            </a:pPr>
            <a:r>
              <a:rPr lang="en-US" altLang="en-US" sz="2400" smtClean="0"/>
              <a:t>Within the European Union (EU) legislation was introduced to encourage businesses to voluntarily adopt</a:t>
            </a:r>
            <a:r>
              <a:rPr lang="ar-SA" altLang="en-US" sz="2400" smtClean="0"/>
              <a:t> </a:t>
            </a:r>
            <a:r>
              <a:rPr lang="en-US" altLang="en-US" sz="2400" smtClean="0"/>
              <a:t>ISO 14000</a:t>
            </a:r>
            <a:r>
              <a:rPr lang="ar-SA" altLang="en-US" sz="2400" smtClean="0"/>
              <a:t>.</a:t>
            </a:r>
          </a:p>
          <a:p>
            <a:pPr algn="l" rtl="0" eaLnBrk="1" hangingPunct="1">
              <a:lnSpc>
                <a:spcPct val="90000"/>
              </a:lnSpc>
            </a:pPr>
            <a:r>
              <a:rPr lang="en-US" altLang="en-US" sz="2400" smtClean="0"/>
              <a:t>Regulation (EC) No 761/2001 of the European Parliament and of the Council of 19 March 2001, allowed voluntary participation by organisations in a Community eco-management and audit scheme</a:t>
            </a:r>
            <a:r>
              <a:rPr lang="ar-SA" altLang="en-US" sz="2400" smtClean="0"/>
              <a:t> </a:t>
            </a:r>
            <a:r>
              <a:rPr lang="en-US" altLang="en-US" sz="2400" smtClean="0"/>
              <a:t>Eco-Management and Audit Scheme</a:t>
            </a:r>
            <a:r>
              <a:rPr lang="ar-SA" altLang="en-US" sz="2400" smtClean="0"/>
              <a:t> (</a:t>
            </a:r>
            <a:r>
              <a:rPr lang="en-US" altLang="en-US" sz="2400" smtClean="0"/>
              <a:t>EMAS</a:t>
            </a:r>
            <a:r>
              <a:rPr lang="ar-SA" altLang="en-US" sz="2400" smtClean="0"/>
              <a:t>).</a:t>
            </a:r>
          </a:p>
          <a:p>
            <a:pPr algn="l" rtl="0" eaLnBrk="1" hangingPunct="1">
              <a:lnSpc>
                <a:spcPct val="90000"/>
              </a:lnSpc>
            </a:pPr>
            <a:r>
              <a:rPr lang="en-US" altLang="en-US" sz="2400" smtClean="0"/>
              <a:t>The implementation of a robust EMS, which may incorporate ISO 14001, should lead to improved environmental performance, including better and more consistent legal compliance</a:t>
            </a:r>
            <a:r>
              <a:rPr lang="ar-SA" altLang="en-US" sz="2400" smtClean="0"/>
              <a:t>.</a:t>
            </a:r>
          </a:p>
          <a:p>
            <a:pPr eaLnBrk="1" hangingPunct="1">
              <a:lnSpc>
                <a:spcPct val="90000"/>
              </a:lnSpc>
            </a:pPr>
            <a:endParaRPr lang="en-US" altLang="en-US" sz="2400" smtClean="0"/>
          </a:p>
        </p:txBody>
      </p:sp>
    </p:spTree>
    <p:extLst>
      <p:ext uri="{BB962C8B-B14F-4D97-AF65-F5344CB8AC3E}">
        <p14:creationId xmlns:p14="http://schemas.microsoft.com/office/powerpoint/2010/main" val="932265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to="" calcmode="lin" valueType="num">
                                      <p:cBhvr>
                                        <p:cTn id="7" dur="1" fill="hold"/>
                                        <p:tgtEl>
                                          <p:spTgt spid="1433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 to="" calcmode="lin" valueType="num">
                                      <p:cBhvr>
                                        <p:cTn id="12" dur="1" fill="hold"/>
                                        <p:tgtEl>
                                          <p:spTgt spid="14336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 to="" calcmode="lin" valueType="num">
                                      <p:cBhvr>
                                        <p:cTn id="17" dur="1" fill="hold"/>
                                        <p:tgtEl>
                                          <p:spTgt spid="1433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endParaRPr lang="en-US" altLang="en-US" smtClean="0"/>
          </a:p>
        </p:txBody>
      </p:sp>
      <p:sp>
        <p:nvSpPr>
          <p:cNvPr id="144387" name="Rectangle 3"/>
          <p:cNvSpPr>
            <a:spLocks noGrp="1" noChangeArrowheads="1"/>
          </p:cNvSpPr>
          <p:nvPr>
            <p:ph type="body" idx="1"/>
          </p:nvPr>
        </p:nvSpPr>
        <p:spPr/>
        <p:txBody>
          <a:bodyPr/>
          <a:lstStyle/>
          <a:p>
            <a:pPr algn="l" rtl="0" eaLnBrk="1" hangingPunct="1">
              <a:lnSpc>
                <a:spcPct val="90000"/>
              </a:lnSpc>
            </a:pPr>
            <a:r>
              <a:rPr lang="en-US" altLang="en-US" sz="2400" smtClean="0"/>
              <a:t>The</a:t>
            </a:r>
            <a:r>
              <a:rPr lang="ar-SA" altLang="en-US" sz="2400" smtClean="0"/>
              <a:t> </a:t>
            </a:r>
            <a:r>
              <a:rPr lang="en-US" altLang="en-US" sz="2400" smtClean="0"/>
              <a:t>ISO 14000 standards</a:t>
            </a:r>
            <a:r>
              <a:rPr lang="ar-SA" altLang="en-US" sz="2400" smtClean="0"/>
              <a:t> </a:t>
            </a:r>
            <a:r>
              <a:rPr lang="en-US" altLang="en-US" sz="2400" smtClean="0"/>
              <a:t>reflect different aspects of environmental management. The following list outlines the broad coverage of each</a:t>
            </a:r>
            <a:r>
              <a:rPr lang="ar-SA" altLang="en-US" sz="2400" smtClean="0"/>
              <a:t>:</a:t>
            </a:r>
          </a:p>
          <a:p>
            <a:pPr algn="l" rtl="0" eaLnBrk="1" hangingPunct="1">
              <a:lnSpc>
                <a:spcPct val="90000"/>
              </a:lnSpc>
            </a:pPr>
            <a:r>
              <a:rPr lang="en-US" altLang="en-US" sz="2400" smtClean="0"/>
              <a:t>Environmental Management Systems</a:t>
            </a:r>
            <a:r>
              <a:rPr lang="ar-SA" altLang="en-US" sz="2400" smtClean="0"/>
              <a:t>: </a:t>
            </a:r>
          </a:p>
          <a:p>
            <a:pPr lvl="1" algn="l" rtl="0" eaLnBrk="1" hangingPunct="1">
              <a:lnSpc>
                <a:spcPct val="90000"/>
              </a:lnSpc>
            </a:pPr>
            <a:r>
              <a:rPr lang="ar-SA" altLang="en-US" sz="2000" smtClean="0"/>
              <a:t>14001, 14002, 14004 </a:t>
            </a:r>
          </a:p>
          <a:p>
            <a:pPr algn="l" rtl="0" eaLnBrk="1" hangingPunct="1">
              <a:lnSpc>
                <a:spcPct val="90000"/>
              </a:lnSpc>
            </a:pPr>
            <a:r>
              <a:rPr lang="en-US" altLang="en-US" sz="2400" smtClean="0"/>
              <a:t>Environmental Auditing</a:t>
            </a:r>
            <a:r>
              <a:rPr lang="ar-SA" altLang="en-US" sz="2400" smtClean="0"/>
              <a:t>: </a:t>
            </a:r>
          </a:p>
          <a:p>
            <a:pPr lvl="1" algn="l" rtl="0" eaLnBrk="1" hangingPunct="1">
              <a:lnSpc>
                <a:spcPct val="90000"/>
              </a:lnSpc>
            </a:pPr>
            <a:r>
              <a:rPr lang="ar-SA" altLang="en-US" sz="2000" smtClean="0"/>
              <a:t>19011 </a:t>
            </a:r>
          </a:p>
          <a:p>
            <a:pPr algn="l" rtl="0" eaLnBrk="1" hangingPunct="1">
              <a:lnSpc>
                <a:spcPct val="90000"/>
              </a:lnSpc>
            </a:pPr>
            <a:r>
              <a:rPr lang="en-US" altLang="en-US" sz="2400" smtClean="0"/>
              <a:t>Environmental Labeling</a:t>
            </a:r>
            <a:r>
              <a:rPr lang="ar-SA" altLang="en-US" sz="2400" smtClean="0"/>
              <a:t>: </a:t>
            </a:r>
          </a:p>
          <a:p>
            <a:pPr lvl="1" algn="l" rtl="0" eaLnBrk="1" hangingPunct="1">
              <a:lnSpc>
                <a:spcPct val="90000"/>
              </a:lnSpc>
            </a:pPr>
            <a:r>
              <a:rPr lang="ar-SA" altLang="en-US" sz="2000" smtClean="0"/>
              <a:t>14020, 14021, 14022, 14023, 14024, 14025 </a:t>
            </a:r>
          </a:p>
          <a:p>
            <a:pPr algn="l" rtl="0" eaLnBrk="1" hangingPunct="1">
              <a:lnSpc>
                <a:spcPct val="90000"/>
              </a:lnSpc>
            </a:pPr>
            <a:r>
              <a:rPr lang="en-US" altLang="en-US" sz="2400" smtClean="0"/>
              <a:t>Life Cycle Assessment</a:t>
            </a:r>
            <a:r>
              <a:rPr lang="ar-SA" altLang="en-US" sz="2400" smtClean="0"/>
              <a:t>: </a:t>
            </a:r>
          </a:p>
          <a:p>
            <a:pPr lvl="1" algn="l" rtl="0" eaLnBrk="1" hangingPunct="1">
              <a:lnSpc>
                <a:spcPct val="90000"/>
              </a:lnSpc>
            </a:pPr>
            <a:r>
              <a:rPr lang="ar-SA" altLang="en-US" sz="2000" smtClean="0"/>
              <a:t>14040, 14041, 14042, 14043 </a:t>
            </a:r>
          </a:p>
          <a:p>
            <a:pPr eaLnBrk="1" hangingPunct="1">
              <a:lnSpc>
                <a:spcPct val="90000"/>
              </a:lnSpc>
            </a:pPr>
            <a:endParaRPr lang="en-US" altLang="en-US" sz="2400" smtClean="0"/>
          </a:p>
        </p:txBody>
      </p:sp>
    </p:spTree>
    <p:extLst>
      <p:ext uri="{BB962C8B-B14F-4D97-AF65-F5344CB8AC3E}">
        <p14:creationId xmlns:p14="http://schemas.microsoft.com/office/powerpoint/2010/main" val="121940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to="" calcmode="lin" valueType="num">
                                      <p:cBhvr>
                                        <p:cTn id="7" dur="1" fill="hold"/>
                                        <p:tgtEl>
                                          <p:spTgt spid="1443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 to="" calcmode="lin" valueType="num">
                                      <p:cBhvr>
                                        <p:cTn id="12" dur="1" fill="hold"/>
                                        <p:tgtEl>
                                          <p:spTgt spid="144387">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44387">
                                            <p:txEl>
                                              <p:pRg st="2" end="2"/>
                                            </p:txEl>
                                          </p:spTgt>
                                        </p:tgtEl>
                                        <p:attrNameLst>
                                          <p:attrName>style.visibility</p:attrName>
                                        </p:attrNameLst>
                                      </p:cBhvr>
                                      <p:to>
                                        <p:strVal val="visible"/>
                                      </p:to>
                                    </p:set>
                                    <p:anim to="" calcmode="lin" valueType="num">
                                      <p:cBhvr>
                                        <p:cTn id="15" dur="1" fill="hold"/>
                                        <p:tgtEl>
                                          <p:spTgt spid="144387">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44387">
                                            <p:txEl>
                                              <p:pRg st="3" end="3"/>
                                            </p:txEl>
                                          </p:spTgt>
                                        </p:tgtEl>
                                        <p:attrNameLst>
                                          <p:attrName>style.visibility</p:attrName>
                                        </p:attrNameLst>
                                      </p:cBhvr>
                                      <p:to>
                                        <p:strVal val="visible"/>
                                      </p:to>
                                    </p:set>
                                    <p:anim to="" calcmode="lin" valueType="num">
                                      <p:cBhvr>
                                        <p:cTn id="20" dur="1" fill="hold"/>
                                        <p:tgtEl>
                                          <p:spTgt spid="144387">
                                            <p:txEl>
                                              <p:pRg st="3" end="3"/>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144387">
                                            <p:txEl>
                                              <p:pRg st="4" end="4"/>
                                            </p:txEl>
                                          </p:spTgt>
                                        </p:tgtEl>
                                        <p:attrNameLst>
                                          <p:attrName>style.visibility</p:attrName>
                                        </p:attrNameLst>
                                      </p:cBhvr>
                                      <p:to>
                                        <p:strVal val="visible"/>
                                      </p:to>
                                    </p:set>
                                    <p:anim to="" calcmode="lin" valueType="num">
                                      <p:cBhvr>
                                        <p:cTn id="23" dur="1" fill="hold"/>
                                        <p:tgtEl>
                                          <p:spTgt spid="144387">
                                            <p:txEl>
                                              <p:pRg st="4" end="4"/>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144387">
                                            <p:txEl>
                                              <p:pRg st="5" end="5"/>
                                            </p:txEl>
                                          </p:spTgt>
                                        </p:tgtEl>
                                        <p:attrNameLst>
                                          <p:attrName>style.visibility</p:attrName>
                                        </p:attrNameLst>
                                      </p:cBhvr>
                                      <p:to>
                                        <p:strVal val="visible"/>
                                      </p:to>
                                    </p:set>
                                    <p:anim to="" calcmode="lin" valueType="num">
                                      <p:cBhvr>
                                        <p:cTn id="28" dur="1" fill="hold"/>
                                        <p:tgtEl>
                                          <p:spTgt spid="144387">
                                            <p:txEl>
                                              <p:pRg st="5" end="5"/>
                                            </p:txEl>
                                          </p:spTgt>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144387">
                                            <p:txEl>
                                              <p:pRg st="6" end="6"/>
                                            </p:txEl>
                                          </p:spTgt>
                                        </p:tgtEl>
                                        <p:attrNameLst>
                                          <p:attrName>style.visibility</p:attrName>
                                        </p:attrNameLst>
                                      </p:cBhvr>
                                      <p:to>
                                        <p:strVal val="visible"/>
                                      </p:to>
                                    </p:set>
                                    <p:anim to="" calcmode="lin" valueType="num">
                                      <p:cBhvr>
                                        <p:cTn id="31" dur="1" fill="hold"/>
                                        <p:tgtEl>
                                          <p:spTgt spid="144387">
                                            <p:txEl>
                                              <p:pRg st="6" end="6"/>
                                            </p:txEl>
                                          </p:spTgt>
                                        </p:tgtEl>
                                        <p:attrNameLst>
                                          <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144387">
                                            <p:txEl>
                                              <p:pRg st="7" end="7"/>
                                            </p:txEl>
                                          </p:spTgt>
                                        </p:tgtEl>
                                        <p:attrNameLst>
                                          <p:attrName>style.visibility</p:attrName>
                                        </p:attrNameLst>
                                      </p:cBhvr>
                                      <p:to>
                                        <p:strVal val="visible"/>
                                      </p:to>
                                    </p:set>
                                    <p:anim to="" calcmode="lin" valueType="num">
                                      <p:cBhvr>
                                        <p:cTn id="36" dur="1" fill="hold"/>
                                        <p:tgtEl>
                                          <p:spTgt spid="144387">
                                            <p:txEl>
                                              <p:pRg st="7" end="7"/>
                                            </p:txEl>
                                          </p:spTgt>
                                        </p:tgtEl>
                                        <p:attrNameLst>
                                          <p:attrName/>
                                        </p:attrNameLst>
                                      </p:cBhvr>
                                    </p:anim>
                                  </p:childTnLst>
                                </p:cTn>
                              </p:par>
                              <p:par>
                                <p:cTn id="37" presetID="24" presetClass="entr" presetSubtype="0" fill="hold" grpId="0" nodeType="withEffect">
                                  <p:stCondLst>
                                    <p:cond delay="0"/>
                                  </p:stCondLst>
                                  <p:childTnLst>
                                    <p:set>
                                      <p:cBhvr>
                                        <p:cTn id="38" dur="1" fill="hold">
                                          <p:stCondLst>
                                            <p:cond delay="0"/>
                                          </p:stCondLst>
                                        </p:cTn>
                                        <p:tgtEl>
                                          <p:spTgt spid="144387">
                                            <p:txEl>
                                              <p:pRg st="8" end="8"/>
                                            </p:txEl>
                                          </p:spTgt>
                                        </p:tgtEl>
                                        <p:attrNameLst>
                                          <p:attrName>style.visibility</p:attrName>
                                        </p:attrNameLst>
                                      </p:cBhvr>
                                      <p:to>
                                        <p:strVal val="visible"/>
                                      </p:to>
                                    </p:set>
                                    <p:anim to="" calcmode="lin" valueType="num">
                                      <p:cBhvr>
                                        <p:cTn id="39" dur="1" fill="hold"/>
                                        <p:tgtEl>
                                          <p:spTgt spid="14438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ltLang="en-US" smtClean="0"/>
          </a:p>
        </p:txBody>
      </p:sp>
      <p:sp>
        <p:nvSpPr>
          <p:cNvPr id="27651" name="Rectangle 3"/>
          <p:cNvSpPr>
            <a:spLocks noGrp="1" noChangeArrowheads="1"/>
          </p:cNvSpPr>
          <p:nvPr>
            <p:ph type="body" idx="1"/>
          </p:nvPr>
        </p:nvSpPr>
        <p:spPr>
          <a:xfrm>
            <a:off x="457200" y="1600200"/>
            <a:ext cx="8458200" cy="4525963"/>
          </a:xfrm>
        </p:spPr>
        <p:txBody>
          <a:bodyPr/>
          <a:lstStyle/>
          <a:p>
            <a:pPr eaLnBrk="1" hangingPunct="1"/>
            <a:r>
              <a:rPr lang="ar-SA" altLang="en-US" b="1" smtClean="0">
                <a:solidFill>
                  <a:srgbClr val="006600"/>
                </a:solidFill>
              </a:rPr>
              <a:t>تعريف 6</a:t>
            </a:r>
            <a:r>
              <a:rPr lang="ar-SA" altLang="en-US" smtClean="0"/>
              <a:t> : (تطوير وتحسين المهام لإنجاز عملية ما ، إبتداء من المورد (الممول) إلى المستهلك (العميل) بحيث يمكن إلغاء المهام الغير ضرورية أو المكررة التي لا تضيف أي فائدة للعميل ) . </a:t>
            </a:r>
          </a:p>
          <a:p>
            <a:pPr eaLnBrk="1" hangingPunct="1"/>
            <a:r>
              <a:rPr lang="ar-SA" altLang="en-US" b="1" smtClean="0">
                <a:solidFill>
                  <a:srgbClr val="006600"/>
                </a:solidFill>
              </a:rPr>
              <a:t>تعريف 7</a:t>
            </a:r>
            <a:r>
              <a:rPr lang="ar-SA" altLang="en-US" smtClean="0"/>
              <a:t> : (التركيز القوي والثابت على إحتياجات العميل ورضائه وذلك بالتطويرالمستمر لنتائج العمليات النهائية لتقابل متطلبات العميل).</a:t>
            </a:r>
          </a:p>
        </p:txBody>
      </p:sp>
    </p:spTree>
    <p:extLst>
      <p:ext uri="{BB962C8B-B14F-4D97-AF65-F5344CB8AC3E}">
        <p14:creationId xmlns:p14="http://schemas.microsoft.com/office/powerpoint/2010/main" val="2081115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to="" calcmode="lin" valueType="num">
                                      <p:cBhvr>
                                        <p:cTn id="7" dur="1" fill="hold"/>
                                        <p:tgtEl>
                                          <p:spTgt spid="276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to="" calcmode="lin" valueType="num">
                                      <p:cBhvr>
                                        <p:cTn id="12" dur="1" fill="hold"/>
                                        <p:tgtEl>
                                          <p:spTgt spid="2765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81000" y="838200"/>
            <a:ext cx="8229600" cy="1143000"/>
          </a:xfrm>
        </p:spPr>
        <p:txBody>
          <a:bodyPr/>
          <a:lstStyle/>
          <a:p>
            <a:pPr eaLnBrk="1" hangingPunct="1"/>
            <a:r>
              <a:rPr lang="en-US" altLang="en-US" b="1" smtClean="0"/>
              <a:t>Benefits</a:t>
            </a:r>
          </a:p>
        </p:txBody>
      </p:sp>
      <p:sp>
        <p:nvSpPr>
          <p:cNvPr id="145411" name="Rectangle 3"/>
          <p:cNvSpPr>
            <a:spLocks noGrp="1" noChangeArrowheads="1"/>
          </p:cNvSpPr>
          <p:nvPr>
            <p:ph type="body" idx="1"/>
          </p:nvPr>
        </p:nvSpPr>
        <p:spPr/>
        <p:txBody>
          <a:bodyPr/>
          <a:lstStyle/>
          <a:p>
            <a:pPr algn="l" rtl="0" eaLnBrk="1" hangingPunct="1"/>
            <a:endParaRPr lang="ar-JO" altLang="en-US" smtClean="0"/>
          </a:p>
          <a:p>
            <a:pPr algn="l" rtl="0" eaLnBrk="1" hangingPunct="1"/>
            <a:r>
              <a:rPr lang="en-US" altLang="en-US" smtClean="0"/>
              <a:t>There are a range of benefits associated with operating an effective Environmental Management Systems (EMS</a:t>
            </a:r>
            <a:r>
              <a:rPr lang="ar-JO" altLang="en-US" smtClean="0"/>
              <a:t>(</a:t>
            </a:r>
            <a:endParaRPr lang="ar-SA" altLang="en-US" smtClean="0"/>
          </a:p>
          <a:p>
            <a:pPr eaLnBrk="1" hangingPunct="1"/>
            <a:endParaRPr lang="en-US" altLang="en-US" smtClean="0"/>
          </a:p>
        </p:txBody>
      </p:sp>
    </p:spTree>
    <p:extLst>
      <p:ext uri="{BB962C8B-B14F-4D97-AF65-F5344CB8AC3E}">
        <p14:creationId xmlns:p14="http://schemas.microsoft.com/office/powerpoint/2010/main" val="35316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5411">
                                            <p:txEl>
                                              <p:pRg st="1" end="1"/>
                                            </p:txEl>
                                          </p:spTgt>
                                        </p:tgtEl>
                                        <p:attrNameLst>
                                          <p:attrName>style.visibility</p:attrName>
                                        </p:attrNameLst>
                                      </p:cBhvr>
                                      <p:to>
                                        <p:strVal val="visible"/>
                                      </p:to>
                                    </p:set>
                                    <p:anim to="" calcmode="lin" valueType="num">
                                      <p:cBhvr>
                                        <p:cTn id="7" dur="1" fill="hold"/>
                                        <p:tgtEl>
                                          <p:spTgt spid="14541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838200"/>
            <a:ext cx="8229600" cy="1143000"/>
          </a:xfrm>
        </p:spPr>
        <p:txBody>
          <a:bodyPr/>
          <a:lstStyle/>
          <a:p>
            <a:pPr eaLnBrk="1" hangingPunct="1"/>
            <a:r>
              <a:rPr lang="en-US" altLang="en-US" b="1" smtClean="0"/>
              <a:t>Financial</a:t>
            </a:r>
          </a:p>
        </p:txBody>
      </p:sp>
      <p:sp>
        <p:nvSpPr>
          <p:cNvPr id="146435" name="Rectangle 3"/>
          <p:cNvSpPr>
            <a:spLocks noGrp="1" noChangeArrowheads="1"/>
          </p:cNvSpPr>
          <p:nvPr>
            <p:ph type="body" idx="1"/>
          </p:nvPr>
        </p:nvSpPr>
        <p:spPr/>
        <p:txBody>
          <a:bodyPr/>
          <a:lstStyle/>
          <a:p>
            <a:pPr algn="l" rtl="0" eaLnBrk="1" hangingPunct="1">
              <a:lnSpc>
                <a:spcPct val="90000"/>
              </a:lnSpc>
            </a:pPr>
            <a:endParaRPr lang="ar-SA" altLang="en-US" sz="2800" b="1" smtClean="0"/>
          </a:p>
          <a:p>
            <a:pPr algn="l" rtl="0" eaLnBrk="1" hangingPunct="1">
              <a:lnSpc>
                <a:spcPct val="90000"/>
              </a:lnSpc>
            </a:pPr>
            <a:r>
              <a:rPr lang="en-US" altLang="en-US" sz="2800" smtClean="0"/>
              <a:t>Cost savings through the reduction of waste and more efficient use of natural resources (electricity, water, gas and fuels</a:t>
            </a:r>
            <a:r>
              <a:rPr lang="ar-SA" altLang="en-US" sz="2800" smtClean="0"/>
              <a:t>.) </a:t>
            </a:r>
          </a:p>
          <a:p>
            <a:pPr algn="l" rtl="0" eaLnBrk="1" hangingPunct="1">
              <a:lnSpc>
                <a:spcPct val="90000"/>
              </a:lnSpc>
            </a:pPr>
            <a:r>
              <a:rPr lang="en-US" altLang="en-US" sz="2800" smtClean="0"/>
              <a:t>Avoiding fines and penalties from not meeting environmental legislation by identifying environmental risks and addressing weaknesses</a:t>
            </a:r>
            <a:r>
              <a:rPr lang="ar-SA" altLang="en-US" sz="2800" smtClean="0"/>
              <a:t>. </a:t>
            </a:r>
          </a:p>
          <a:p>
            <a:pPr algn="l" rtl="0" eaLnBrk="1" hangingPunct="1">
              <a:lnSpc>
                <a:spcPct val="90000"/>
              </a:lnSpc>
            </a:pPr>
            <a:r>
              <a:rPr lang="en-US" altLang="en-US" sz="2800" smtClean="0"/>
              <a:t>Reduction in insurance costs by demonstrating better risk management</a:t>
            </a:r>
            <a:r>
              <a:rPr lang="ar-SA" altLang="en-US" sz="2800" smtClean="0"/>
              <a:t> </a:t>
            </a:r>
          </a:p>
          <a:p>
            <a:pPr eaLnBrk="1" hangingPunct="1">
              <a:lnSpc>
                <a:spcPct val="90000"/>
              </a:lnSpc>
            </a:pPr>
            <a:endParaRPr lang="en-US" altLang="en-US" sz="2800" smtClean="0"/>
          </a:p>
        </p:txBody>
      </p:sp>
    </p:spTree>
    <p:extLst>
      <p:ext uri="{BB962C8B-B14F-4D97-AF65-F5344CB8AC3E}">
        <p14:creationId xmlns:p14="http://schemas.microsoft.com/office/powerpoint/2010/main" val="3758704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anim to="" calcmode="lin" valueType="num">
                                      <p:cBhvr>
                                        <p:cTn id="7" dur="1" fill="hold"/>
                                        <p:tgtEl>
                                          <p:spTgt spid="14643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 to="" calcmode="lin" valueType="num">
                                      <p:cBhvr>
                                        <p:cTn id="12" dur="1" fill="hold"/>
                                        <p:tgtEl>
                                          <p:spTgt spid="14643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6435">
                                            <p:txEl>
                                              <p:pRg st="3" end="3"/>
                                            </p:txEl>
                                          </p:spTgt>
                                        </p:tgtEl>
                                        <p:attrNameLst>
                                          <p:attrName>style.visibility</p:attrName>
                                        </p:attrNameLst>
                                      </p:cBhvr>
                                      <p:to>
                                        <p:strVal val="visible"/>
                                      </p:to>
                                    </p:set>
                                    <p:anim to="" calcmode="lin" valueType="num">
                                      <p:cBhvr>
                                        <p:cTn id="17" dur="1" fill="hold"/>
                                        <p:tgtEl>
                                          <p:spTgt spid="14643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838200"/>
            <a:ext cx="8229600" cy="1143000"/>
          </a:xfrm>
        </p:spPr>
        <p:txBody>
          <a:bodyPr/>
          <a:lstStyle/>
          <a:p>
            <a:pPr eaLnBrk="1" hangingPunct="1"/>
            <a:r>
              <a:rPr lang="en-US" altLang="en-US" b="1" smtClean="0"/>
              <a:t>Operational and Internal</a:t>
            </a:r>
          </a:p>
        </p:txBody>
      </p:sp>
      <p:sp>
        <p:nvSpPr>
          <p:cNvPr id="147459" name="Rectangle 3"/>
          <p:cNvSpPr>
            <a:spLocks noGrp="1" noChangeArrowheads="1"/>
          </p:cNvSpPr>
          <p:nvPr>
            <p:ph type="body" idx="1"/>
          </p:nvPr>
        </p:nvSpPr>
        <p:spPr/>
        <p:txBody>
          <a:bodyPr/>
          <a:lstStyle/>
          <a:p>
            <a:pPr algn="l" rtl="0" eaLnBrk="1" hangingPunct="1"/>
            <a:endParaRPr lang="ar-SA" altLang="en-US" b="1" smtClean="0"/>
          </a:p>
          <a:p>
            <a:pPr algn="l" rtl="0" eaLnBrk="1" hangingPunct="1"/>
            <a:r>
              <a:rPr lang="en-US" altLang="en-US" smtClean="0"/>
              <a:t>Improved overall performance and efficiency</a:t>
            </a:r>
            <a:r>
              <a:rPr lang="ar-SA" altLang="en-US" smtClean="0"/>
              <a:t>. </a:t>
            </a:r>
          </a:p>
          <a:p>
            <a:pPr algn="l" rtl="0" eaLnBrk="1" hangingPunct="1"/>
            <a:r>
              <a:rPr lang="en-US" altLang="en-US" smtClean="0"/>
              <a:t>Able to monitor and reflect (audit) your businesses and see which areas need intervention</a:t>
            </a:r>
            <a:r>
              <a:rPr lang="ar-SA" altLang="en-US" smtClean="0"/>
              <a:t> </a:t>
            </a:r>
          </a:p>
          <a:p>
            <a:pPr eaLnBrk="1" hangingPunct="1"/>
            <a:endParaRPr lang="en-US" altLang="en-US" smtClean="0"/>
          </a:p>
        </p:txBody>
      </p:sp>
    </p:spTree>
    <p:extLst>
      <p:ext uri="{BB962C8B-B14F-4D97-AF65-F5344CB8AC3E}">
        <p14:creationId xmlns:p14="http://schemas.microsoft.com/office/powerpoint/2010/main" val="248302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 to="" calcmode="lin" valueType="num">
                                      <p:cBhvr>
                                        <p:cTn id="7" dur="1" fill="hold"/>
                                        <p:tgtEl>
                                          <p:spTgt spid="14745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 to="" calcmode="lin" valueType="num">
                                      <p:cBhvr>
                                        <p:cTn id="12" dur="1" fill="hold"/>
                                        <p:tgtEl>
                                          <p:spTgt spid="14745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81000" y="1143000"/>
            <a:ext cx="8229600" cy="1143000"/>
          </a:xfrm>
        </p:spPr>
        <p:txBody>
          <a:bodyPr/>
          <a:lstStyle/>
          <a:p>
            <a:pPr eaLnBrk="1" hangingPunct="1"/>
            <a:r>
              <a:rPr lang="en-US" altLang="en-US" b="1" smtClean="0"/>
              <a:t>External</a:t>
            </a:r>
          </a:p>
        </p:txBody>
      </p:sp>
      <p:sp>
        <p:nvSpPr>
          <p:cNvPr id="141315" name="Rectangle 3"/>
          <p:cNvSpPr>
            <a:spLocks noGrp="1" noChangeArrowheads="1"/>
          </p:cNvSpPr>
          <p:nvPr>
            <p:ph type="body" idx="1"/>
          </p:nvPr>
        </p:nvSpPr>
        <p:spPr/>
        <p:txBody>
          <a:bodyPr/>
          <a:lstStyle/>
          <a:p>
            <a:pPr algn="l" rtl="0" eaLnBrk="1" hangingPunct="1"/>
            <a:endParaRPr lang="ar-SA" altLang="en-US" b="1" smtClean="0"/>
          </a:p>
          <a:p>
            <a:pPr algn="l" rtl="0" eaLnBrk="1" hangingPunct="1"/>
            <a:endParaRPr lang="ar-SA" altLang="en-US" b="1" smtClean="0"/>
          </a:p>
          <a:p>
            <a:pPr algn="l" rtl="0" eaLnBrk="1" hangingPunct="1"/>
            <a:r>
              <a:rPr lang="en-US" altLang="en-US" smtClean="0"/>
              <a:t>Better public perception of the organization, leading to improved sales</a:t>
            </a:r>
            <a:r>
              <a:rPr lang="ar-SA" altLang="en-US" smtClean="0"/>
              <a:t> </a:t>
            </a:r>
          </a:p>
          <a:p>
            <a:pPr algn="l" rtl="0" eaLnBrk="1" hangingPunct="1"/>
            <a:r>
              <a:rPr lang="en-US" altLang="en-US" smtClean="0"/>
              <a:t>Reduction of the impact (e.g. noises, smells, dust) of your activities on the local residents, leading to more community support</a:t>
            </a:r>
            <a:r>
              <a:rPr lang="ar-SA" altLang="en-US" smtClean="0"/>
              <a:t> </a:t>
            </a:r>
          </a:p>
          <a:p>
            <a:pPr algn="l" rtl="0" eaLnBrk="1" hangingPunct="1"/>
            <a:endParaRPr lang="en-US" altLang="en-US" smtClean="0"/>
          </a:p>
        </p:txBody>
      </p:sp>
    </p:spTree>
    <p:extLst>
      <p:ext uri="{BB962C8B-B14F-4D97-AF65-F5344CB8AC3E}">
        <p14:creationId xmlns:p14="http://schemas.microsoft.com/office/powerpoint/2010/main" val="3495359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1315">
                                            <p:txEl>
                                              <p:pRg st="2" end="2"/>
                                            </p:txEl>
                                          </p:spTgt>
                                        </p:tgtEl>
                                        <p:attrNameLst>
                                          <p:attrName>style.visibility</p:attrName>
                                        </p:attrNameLst>
                                      </p:cBhvr>
                                      <p:to>
                                        <p:strVal val="visible"/>
                                      </p:to>
                                    </p:set>
                                    <p:anim to="" calcmode="lin" valueType="num">
                                      <p:cBhvr>
                                        <p:cTn id="7" dur="1" fill="hold"/>
                                        <p:tgtEl>
                                          <p:spTgt spid="141315">
                                            <p:txEl>
                                              <p:pRg st="2" end="2"/>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1315">
                                            <p:txEl>
                                              <p:pRg st="3" end="3"/>
                                            </p:txEl>
                                          </p:spTgt>
                                        </p:tgtEl>
                                        <p:attrNameLst>
                                          <p:attrName>style.visibility</p:attrName>
                                        </p:attrNameLst>
                                      </p:cBhvr>
                                      <p:to>
                                        <p:strVal val="visible"/>
                                      </p:to>
                                    </p:set>
                                    <p:anim to="" calcmode="lin" valueType="num">
                                      <p:cBhvr>
                                        <p:cTn id="12" dur="1" fill="hold"/>
                                        <p:tgtEl>
                                          <p:spTgt spid="1413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438400"/>
            <a:ext cx="8229600" cy="1143000"/>
          </a:xfrm>
        </p:spPr>
        <p:txBody>
          <a:bodyPr/>
          <a:lstStyle/>
          <a:p>
            <a:pPr eaLnBrk="1" hangingPunct="1"/>
            <a:r>
              <a:rPr lang="en-US" altLang="en-US" smtClean="0"/>
              <a:t>ISO 9000</a:t>
            </a:r>
          </a:p>
        </p:txBody>
      </p:sp>
    </p:spTree>
    <p:extLst>
      <p:ext uri="{BB962C8B-B14F-4D97-AF65-F5344CB8AC3E}">
        <p14:creationId xmlns:p14="http://schemas.microsoft.com/office/powerpoint/2010/main" val="428596730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 previous members of the ISO 9000 family, </a:t>
            </a:r>
            <a:r>
              <a:rPr lang="en-US" altLang="en-US" smtClean="0">
                <a:solidFill>
                  <a:srgbClr val="FF0000"/>
                </a:solidFill>
              </a:rPr>
              <a:t>9001, 9002 and 9003, have all been integrated into 9001. </a:t>
            </a:r>
          </a:p>
          <a:p>
            <a:pPr algn="l" rtl="0" eaLnBrk="1" hangingPunct="1"/>
            <a:r>
              <a:rPr lang="en-US" altLang="en-US" smtClean="0">
                <a:solidFill>
                  <a:srgbClr val="009900"/>
                </a:solidFill>
              </a:rPr>
              <a:t>In most cases</a:t>
            </a:r>
            <a:r>
              <a:rPr lang="en-US" altLang="en-US" smtClean="0">
                <a:solidFill>
                  <a:srgbClr val="0000FF"/>
                </a:solidFill>
              </a:rPr>
              <a:t>, an organization claiming to be "ISO 9000 registered" is referring to ISO 9001</a:t>
            </a:r>
            <a:r>
              <a:rPr lang="ar-SA" altLang="en-US" smtClean="0">
                <a:solidFill>
                  <a:srgbClr val="0000FF"/>
                </a:solidFill>
              </a:rPr>
              <a:t>.</a:t>
            </a:r>
            <a:endParaRPr lang="en-US" altLang="en-US" smtClean="0"/>
          </a:p>
        </p:txBody>
      </p:sp>
    </p:spTree>
    <p:extLst>
      <p:ext uri="{BB962C8B-B14F-4D97-AF65-F5344CB8AC3E}">
        <p14:creationId xmlns:p14="http://schemas.microsoft.com/office/powerpoint/2010/main" val="2042881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62">
                                            <p:txEl>
                                              <p:pRg st="1" end="1"/>
                                            </p:txEl>
                                          </p:spTgt>
                                        </p:tgtEl>
                                        <p:attrNameLst>
                                          <p:attrName>style.visibility</p:attrName>
                                        </p:attrNameLst>
                                      </p:cBhvr>
                                      <p:to>
                                        <p:strVal val="visible"/>
                                      </p:to>
                                    </p:set>
                                    <p:anim to="" calcmode="lin" valueType="num">
                                      <p:cBhvr>
                                        <p:cTn id="7" dur="1" fill="hold"/>
                                        <p:tgtEl>
                                          <p:spTgt spid="40962">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62">
                                            <p:txEl>
                                              <p:pRg st="2" end="2"/>
                                            </p:txEl>
                                          </p:spTgt>
                                        </p:tgtEl>
                                        <p:attrNameLst>
                                          <p:attrName>style.visibility</p:attrName>
                                        </p:attrNameLst>
                                      </p:cBhvr>
                                      <p:to>
                                        <p:strVal val="visible"/>
                                      </p:to>
                                    </p:set>
                                    <p:anim to="" calcmode="lin" valueType="num">
                                      <p:cBhvr>
                                        <p:cTn id="12" dur="1" fill="hold"/>
                                        <p:tgtEl>
                                          <p:spTgt spid="40962">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endParaRPr lang="en-US" altLang="en-US" smtClean="0"/>
          </a:p>
        </p:txBody>
      </p:sp>
      <p:sp>
        <p:nvSpPr>
          <p:cNvPr id="47107" name="Rectangle 3"/>
          <p:cNvSpPr>
            <a:spLocks noGrp="1" noChangeArrowheads="1"/>
          </p:cNvSpPr>
          <p:nvPr>
            <p:ph type="body" idx="1"/>
          </p:nvPr>
        </p:nvSpPr>
        <p:spPr/>
        <p:txBody>
          <a:bodyPr/>
          <a:lstStyle/>
          <a:p>
            <a:pPr algn="l" rtl="0" eaLnBrk="1" hangingPunct="1"/>
            <a:r>
              <a:rPr lang="en-US" altLang="en-US" sz="2800" b="1" smtClean="0">
                <a:solidFill>
                  <a:srgbClr val="993366"/>
                </a:solidFill>
              </a:rPr>
              <a:t>Records</a:t>
            </a:r>
            <a:r>
              <a:rPr lang="en-US" altLang="en-US" sz="2800" smtClean="0"/>
              <a:t> should show how and where raw materials and products were processed, to allow products and problems to be traced to the source</a:t>
            </a:r>
            <a:r>
              <a:rPr lang="ar-SA" altLang="en-US" sz="2800" smtClean="0"/>
              <a:t>. </a:t>
            </a:r>
          </a:p>
          <a:p>
            <a:pPr algn="l" rtl="0" eaLnBrk="1" hangingPunct="1"/>
            <a:r>
              <a:rPr lang="en-US" altLang="en-US" sz="2800" smtClean="0"/>
              <a:t>You need a </a:t>
            </a:r>
            <a:r>
              <a:rPr lang="en-US" altLang="en-US" sz="2800" b="1" smtClean="0">
                <a:solidFill>
                  <a:srgbClr val="993366"/>
                </a:solidFill>
              </a:rPr>
              <a:t>documented procedure</a:t>
            </a:r>
            <a:r>
              <a:rPr lang="en-US" altLang="en-US" sz="2800" smtClean="0"/>
              <a:t> to control quality documents in your company. </a:t>
            </a:r>
          </a:p>
          <a:p>
            <a:pPr algn="l" rtl="0" eaLnBrk="1" hangingPunct="1"/>
            <a:r>
              <a:rPr lang="en-US" altLang="en-US" sz="2800" smtClean="0"/>
              <a:t>Everyone </a:t>
            </a:r>
            <a:r>
              <a:rPr lang="en-US" altLang="en-US" sz="2800" b="1" smtClean="0">
                <a:solidFill>
                  <a:srgbClr val="FF0000"/>
                </a:solidFill>
              </a:rPr>
              <a:t>must</a:t>
            </a:r>
            <a:r>
              <a:rPr lang="en-US" altLang="en-US" sz="2800" smtClean="0"/>
              <a:t> have access to up-to-date documents and be aware of how to use them</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806145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to="" calcmode="lin" valueType="num">
                                      <p:cBhvr>
                                        <p:cTn id="7" dur="1" fill="hold"/>
                                        <p:tgtEl>
                                          <p:spTgt spid="471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 to="" calcmode="lin" valueType="num">
                                      <p:cBhvr>
                                        <p:cTn id="12" dur="1" fill="hold"/>
                                        <p:tgtEl>
                                          <p:spTgt spid="471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 to="" calcmode="lin" valueType="num">
                                      <p:cBhvr>
                                        <p:cTn id="17" dur="1" fill="hold"/>
                                        <p:tgtEl>
                                          <p:spTgt spid="471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endParaRPr lang="en-US" altLang="en-US" smtClean="0"/>
          </a:p>
        </p:txBody>
      </p:sp>
      <p:sp>
        <p:nvSpPr>
          <p:cNvPr id="48131" name="Rectangle 3"/>
          <p:cNvSpPr>
            <a:spLocks noGrp="1" noChangeArrowheads="1"/>
          </p:cNvSpPr>
          <p:nvPr>
            <p:ph type="body" idx="1"/>
          </p:nvPr>
        </p:nvSpPr>
        <p:spPr/>
        <p:txBody>
          <a:bodyPr/>
          <a:lstStyle/>
          <a:p>
            <a:pPr algn="l" rtl="0" eaLnBrk="1" hangingPunct="1"/>
            <a:r>
              <a:rPr lang="en-US" altLang="en-US" sz="2800" smtClean="0"/>
              <a:t>To maintain the quality system and produce conforming product, </a:t>
            </a:r>
            <a:r>
              <a:rPr lang="en-US" altLang="en-US" sz="2800" smtClean="0">
                <a:solidFill>
                  <a:srgbClr val="0000FF"/>
                </a:solidFill>
              </a:rPr>
              <a:t>you need to provide suitable infrastructure, resources, information, equipment, measuring and monitoring devices, and environmental conditions</a:t>
            </a:r>
            <a:r>
              <a:rPr lang="ar-SA" altLang="en-US" sz="2800" smtClean="0">
                <a:solidFill>
                  <a:srgbClr val="0000FF"/>
                </a:solidFill>
              </a:rPr>
              <a:t>. </a:t>
            </a:r>
          </a:p>
          <a:p>
            <a:pPr algn="l" rtl="0" eaLnBrk="1" hangingPunct="1"/>
            <a:r>
              <a:rPr lang="en-US" altLang="en-US" sz="2800" smtClean="0"/>
              <a:t>You need </a:t>
            </a:r>
            <a:r>
              <a:rPr lang="en-US" altLang="en-US" sz="2800" smtClean="0">
                <a:solidFill>
                  <a:srgbClr val="0000FF"/>
                </a:solidFill>
              </a:rPr>
              <a:t>to map out all key processes</a:t>
            </a:r>
            <a:r>
              <a:rPr lang="en-US" altLang="en-US" sz="2800" smtClean="0"/>
              <a:t> in your company; </a:t>
            </a:r>
            <a:r>
              <a:rPr lang="en-US" altLang="en-US" sz="2800" smtClean="0">
                <a:solidFill>
                  <a:srgbClr val="0000FF"/>
                </a:solidFill>
              </a:rPr>
              <a:t>control them by monitoring, measurement and analysis; </a:t>
            </a:r>
            <a:r>
              <a:rPr lang="en-US" altLang="en-US" sz="2800" smtClean="0"/>
              <a:t>and</a:t>
            </a:r>
            <a:r>
              <a:rPr lang="en-US" altLang="en-US" sz="2800" smtClean="0">
                <a:solidFill>
                  <a:srgbClr val="0000FF"/>
                </a:solidFill>
              </a:rPr>
              <a:t> ensure that product quality objectives </a:t>
            </a:r>
            <a:r>
              <a:rPr lang="en-US" altLang="en-US" sz="2800" smtClean="0">
                <a:solidFill>
                  <a:srgbClr val="FF0000"/>
                </a:solidFill>
              </a:rPr>
              <a:t>are met</a:t>
            </a:r>
            <a:r>
              <a:rPr lang="en-US" altLang="en-US" sz="2800" smtClean="0">
                <a:solidFill>
                  <a:srgbClr val="0000FF"/>
                </a:solidFill>
              </a:rPr>
              <a:t>. </a:t>
            </a:r>
          </a:p>
        </p:txBody>
      </p:sp>
    </p:spTree>
    <p:extLst>
      <p:ext uri="{BB962C8B-B14F-4D97-AF65-F5344CB8AC3E}">
        <p14:creationId xmlns:p14="http://schemas.microsoft.com/office/powerpoint/2010/main" val="3415621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to="" calcmode="lin" valueType="num">
                                      <p:cBhvr>
                                        <p:cTn id="7" dur="1" fill="hold"/>
                                        <p:tgtEl>
                                          <p:spTgt spid="4813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 to="" calcmode="lin" valueType="num">
                                      <p:cBhvr>
                                        <p:cTn id="12" dur="1" fill="hold"/>
                                        <p:tgtEl>
                                          <p:spTgt spid="4813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p:txBody>
          <a:bodyPr/>
          <a:lstStyle/>
          <a:p>
            <a:pPr algn="l" rtl="0" eaLnBrk="1" hangingPunct="1"/>
            <a:endParaRPr lang="en-US" altLang="en-US" sz="2800" smtClean="0"/>
          </a:p>
          <a:p>
            <a:pPr algn="l" rtl="0" eaLnBrk="1" hangingPunct="1"/>
            <a:r>
              <a:rPr lang="en-US" altLang="en-US" sz="2800" smtClean="0">
                <a:solidFill>
                  <a:srgbClr val="FF0000"/>
                </a:solidFill>
              </a:rPr>
              <a:t>If you can’t monitor a process by measurement</a:t>
            </a:r>
            <a:r>
              <a:rPr lang="en-US" altLang="en-US" sz="2800" smtClean="0"/>
              <a:t>, then </a:t>
            </a:r>
            <a:r>
              <a:rPr lang="en-US" altLang="en-US" sz="2800" smtClean="0">
                <a:solidFill>
                  <a:srgbClr val="0000FF"/>
                </a:solidFill>
              </a:rPr>
              <a:t>make sure the process is well enough defined</a:t>
            </a:r>
            <a:r>
              <a:rPr lang="en-US" altLang="en-US" sz="2800" smtClean="0"/>
              <a:t> that you can make adjustments if the product does not meet user needs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64747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154">
                                            <p:txEl>
                                              <p:pRg st="1" end="1"/>
                                            </p:txEl>
                                          </p:spTgt>
                                        </p:tgtEl>
                                        <p:attrNameLst>
                                          <p:attrName>style.visibility</p:attrName>
                                        </p:attrNameLst>
                                      </p:cBhvr>
                                      <p:to>
                                        <p:strVal val="visible"/>
                                      </p:to>
                                    </p:set>
                                    <p:anim calcmode="discrete" valueType="clr">
                                      <p:cBhvr override="childStyle">
                                        <p:cTn id="7" dur="80"/>
                                        <p:tgtEl>
                                          <p:spTgt spid="4915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154">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915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endParaRPr lang="en-US" altLang="en-US" smtClean="0"/>
          </a:p>
        </p:txBody>
      </p:sp>
      <p:sp>
        <p:nvSpPr>
          <p:cNvPr id="50179" name="Rectangle 3"/>
          <p:cNvSpPr>
            <a:spLocks noGrp="1" noChangeArrowheads="1"/>
          </p:cNvSpPr>
          <p:nvPr>
            <p:ph type="body" idx="1"/>
          </p:nvPr>
        </p:nvSpPr>
        <p:spPr/>
        <p:txBody>
          <a:bodyPr/>
          <a:lstStyle/>
          <a:p>
            <a:pPr marL="533400" indent="-533400" algn="l" rtl="0" eaLnBrk="1" hangingPunct="1">
              <a:lnSpc>
                <a:spcPct val="90000"/>
              </a:lnSpc>
            </a:pPr>
            <a:endParaRPr lang="en-US" altLang="en-US" sz="2400" smtClean="0"/>
          </a:p>
          <a:p>
            <a:pPr marL="533400" indent="-533400" algn="l" rtl="0" eaLnBrk="1" hangingPunct="1">
              <a:lnSpc>
                <a:spcPct val="90000"/>
              </a:lnSpc>
            </a:pPr>
            <a:r>
              <a:rPr lang="en-US" altLang="en-US" sz="2400" smtClean="0">
                <a:solidFill>
                  <a:srgbClr val="993366"/>
                </a:solidFill>
              </a:rPr>
              <a:t>For each product your company makes</a:t>
            </a:r>
            <a:r>
              <a:rPr lang="en-US" altLang="en-US" sz="2400" smtClean="0"/>
              <a:t>, </a:t>
            </a:r>
            <a:r>
              <a:rPr lang="en-US" altLang="en-US" sz="2400" smtClean="0">
                <a:solidFill>
                  <a:srgbClr val="FF0000"/>
                </a:solidFill>
              </a:rPr>
              <a:t>you need</a:t>
            </a:r>
            <a:r>
              <a:rPr lang="en-US" altLang="en-US" sz="2400" smtClean="0"/>
              <a:t> to: </a:t>
            </a:r>
          </a:p>
          <a:p>
            <a:pPr marL="533400" indent="-533400" algn="l" rtl="0" eaLnBrk="1" hangingPunct="1">
              <a:lnSpc>
                <a:spcPct val="90000"/>
              </a:lnSpc>
              <a:buFontTx/>
              <a:buAutoNum type="arabicPeriod"/>
            </a:pPr>
            <a:r>
              <a:rPr lang="en-US" altLang="en-US" sz="2400" smtClean="0"/>
              <a:t>Establish quality objectives; </a:t>
            </a:r>
          </a:p>
          <a:p>
            <a:pPr marL="533400" indent="-533400" algn="l" rtl="0" eaLnBrk="1" hangingPunct="1">
              <a:lnSpc>
                <a:spcPct val="90000"/>
              </a:lnSpc>
              <a:buFontTx/>
              <a:buAutoNum type="arabicPeriod"/>
            </a:pPr>
            <a:r>
              <a:rPr lang="en-US" altLang="en-US" sz="2400" smtClean="0"/>
              <a:t>Plan processes; and </a:t>
            </a:r>
          </a:p>
          <a:p>
            <a:pPr marL="533400" indent="-533400" algn="l" rtl="0" eaLnBrk="1" hangingPunct="1">
              <a:lnSpc>
                <a:spcPct val="90000"/>
              </a:lnSpc>
              <a:buFontTx/>
              <a:buAutoNum type="arabicPeriod"/>
            </a:pPr>
            <a:r>
              <a:rPr lang="en-US" altLang="en-US" sz="2400" smtClean="0"/>
              <a:t>Document and </a:t>
            </a:r>
          </a:p>
          <a:p>
            <a:pPr marL="533400" indent="-533400" algn="l" rtl="0" eaLnBrk="1" hangingPunct="1">
              <a:lnSpc>
                <a:spcPct val="90000"/>
              </a:lnSpc>
              <a:buFontTx/>
              <a:buAutoNum type="arabicPeriod"/>
            </a:pPr>
            <a:r>
              <a:rPr lang="en-US" altLang="en-US" sz="2400" smtClean="0"/>
              <a:t>Measure results to use as a tool for improvement. </a:t>
            </a:r>
          </a:p>
          <a:p>
            <a:pPr marL="533400" indent="-533400" algn="l" rtl="0" eaLnBrk="1" hangingPunct="1">
              <a:lnSpc>
                <a:spcPct val="90000"/>
              </a:lnSpc>
            </a:pPr>
            <a:r>
              <a:rPr lang="en-US" altLang="en-US" sz="2400" smtClean="0"/>
              <a:t>For each process, determine what kind of procedural documentation is required. </a:t>
            </a:r>
            <a:endParaRPr lang="ar-JO" altLang="en-US" sz="2400" smtClean="0"/>
          </a:p>
          <a:p>
            <a:pPr marL="533400" indent="-533400" algn="l" rtl="0" eaLnBrk="1" hangingPunct="1">
              <a:lnSpc>
                <a:spcPct val="90000"/>
              </a:lnSpc>
            </a:pPr>
            <a:r>
              <a:rPr lang="en-US" altLang="en-US" sz="2400" smtClean="0">
                <a:solidFill>
                  <a:srgbClr val="0000FF"/>
                </a:solidFill>
              </a:rPr>
              <a:t>(Note: a “product” is hardware, software, services, processed materials, or a combination of these</a:t>
            </a:r>
            <a:r>
              <a:rPr lang="ar-JO" altLang="en-US" sz="2400" smtClean="0">
                <a:solidFill>
                  <a:srgbClr val="0000FF"/>
                </a:solidFill>
              </a:rPr>
              <a:t>.(</a:t>
            </a:r>
            <a:endParaRPr lang="en-US" altLang="en-US" sz="2400" smtClean="0"/>
          </a:p>
        </p:txBody>
      </p:sp>
    </p:spTree>
    <p:extLst>
      <p:ext uri="{BB962C8B-B14F-4D97-AF65-F5344CB8AC3E}">
        <p14:creationId xmlns:p14="http://schemas.microsoft.com/office/powerpoint/2010/main" val="4265492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 to="" calcmode="lin" valueType="num">
                                      <p:cBhvr>
                                        <p:cTn id="7" dur="1" fill="hold"/>
                                        <p:tgtEl>
                                          <p:spTgt spid="5017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 to="" calcmode="lin" valueType="num">
                                      <p:cBhvr>
                                        <p:cTn id="12" dur="1" fill="hold"/>
                                        <p:tgtEl>
                                          <p:spTgt spid="5017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 to="" calcmode="lin" valueType="num">
                                      <p:cBhvr>
                                        <p:cTn id="17" dur="1" fill="hold"/>
                                        <p:tgtEl>
                                          <p:spTgt spid="5017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 to="" calcmode="lin" valueType="num">
                                      <p:cBhvr>
                                        <p:cTn id="22" dur="1" fill="hold"/>
                                        <p:tgtEl>
                                          <p:spTgt spid="5017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anim to="" calcmode="lin" valueType="num">
                                      <p:cBhvr>
                                        <p:cTn id="27" dur="1" fill="hold"/>
                                        <p:tgtEl>
                                          <p:spTgt spid="50179">
                                            <p:txEl>
                                              <p:pRg st="5" end="5"/>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0179">
                                            <p:txEl>
                                              <p:pRg st="6" end="6"/>
                                            </p:txEl>
                                          </p:spTgt>
                                        </p:tgtEl>
                                        <p:attrNameLst>
                                          <p:attrName>style.visibility</p:attrName>
                                        </p:attrNameLst>
                                      </p:cBhvr>
                                      <p:to>
                                        <p:strVal val="visible"/>
                                      </p:to>
                                    </p:set>
                                    <p:anim to="" calcmode="lin" valueType="num">
                                      <p:cBhvr>
                                        <p:cTn id="32" dur="1" fill="hold"/>
                                        <p:tgtEl>
                                          <p:spTgt spid="50179">
                                            <p:txEl>
                                              <p:pRg st="6" end="6"/>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0179">
                                            <p:txEl>
                                              <p:pRg st="7" end="7"/>
                                            </p:txEl>
                                          </p:spTgt>
                                        </p:tgtEl>
                                        <p:attrNameLst>
                                          <p:attrName>style.visibility</p:attrName>
                                        </p:attrNameLst>
                                      </p:cBhvr>
                                      <p:to>
                                        <p:strVal val="visible"/>
                                      </p:to>
                                    </p:set>
                                    <p:anim to="" calcmode="lin" valueType="num">
                                      <p:cBhvr>
                                        <p:cTn id="37" dur="1" fill="hold"/>
                                        <p:tgtEl>
                                          <p:spTgt spid="5017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04800" y="1600200"/>
            <a:ext cx="8458200" cy="4525963"/>
          </a:xfrm>
        </p:spPr>
        <p:txBody>
          <a:bodyPr/>
          <a:lstStyle/>
          <a:p>
            <a:pPr eaLnBrk="1" hangingPunct="1"/>
            <a:endParaRPr lang="ar-JO" altLang="en-US" smtClean="0"/>
          </a:p>
          <a:p>
            <a:pPr eaLnBrk="1" hangingPunct="1"/>
            <a:r>
              <a:rPr lang="ar-SA" altLang="en-US" b="1" smtClean="0">
                <a:solidFill>
                  <a:srgbClr val="0000FF"/>
                </a:solidFill>
              </a:rPr>
              <a:t>وجميع هذه التعاريف وإن كانت تختلف في ألفاظها ومعانيها تحمل مفهوماً واحداً وهو كسب رضاء العملاء . </a:t>
            </a:r>
            <a:endParaRPr lang="en-US" altLang="en-US" b="1" smtClean="0">
              <a:solidFill>
                <a:srgbClr val="0000FF"/>
              </a:solidFill>
            </a:endParaRPr>
          </a:p>
          <a:p>
            <a:pPr eaLnBrk="1" hangingPunct="1"/>
            <a:r>
              <a:rPr lang="ar-SA" altLang="en-US" b="1" smtClean="0">
                <a:solidFill>
                  <a:srgbClr val="006600"/>
                </a:solidFill>
              </a:rPr>
              <a:t>كذلك فإن هذه التعاريف تشترك بالتأكيد على ما يلي :</a:t>
            </a:r>
            <a:r>
              <a:rPr lang="ar-SA" altLang="en-US" smtClean="0"/>
              <a:t>  </a:t>
            </a:r>
            <a:endParaRPr lang="ar-SA" altLang="en-US" b="1" smtClean="0">
              <a:solidFill>
                <a:srgbClr val="0000FF"/>
              </a:solidFill>
            </a:endParaRPr>
          </a:p>
          <a:p>
            <a:pPr eaLnBrk="1" hangingPunct="1"/>
            <a:r>
              <a:rPr lang="ar-SA" altLang="en-US" b="1" smtClean="0">
                <a:solidFill>
                  <a:srgbClr val="0000FF"/>
                </a:solidFill>
              </a:rPr>
              <a:t>1 </a:t>
            </a:r>
            <a:r>
              <a:rPr lang="ar-JO" altLang="en-US" b="1" smtClean="0">
                <a:solidFill>
                  <a:srgbClr val="0000FF"/>
                </a:solidFill>
              </a:rPr>
              <a:t>-</a:t>
            </a:r>
            <a:r>
              <a:rPr lang="ar-SA" altLang="en-US" b="1" smtClean="0">
                <a:solidFill>
                  <a:srgbClr val="0000FF"/>
                </a:solidFill>
              </a:rPr>
              <a:t> التحسين المستمر في التطوير لجني النتائج طويلة المدى</a:t>
            </a:r>
            <a:r>
              <a:rPr lang="ar-JO" altLang="en-US" b="1" smtClean="0">
                <a:solidFill>
                  <a:srgbClr val="0000FF"/>
                </a:solidFill>
              </a:rPr>
              <a:t>.</a:t>
            </a:r>
            <a:endParaRPr lang="ar-SA" altLang="en-US" b="1" smtClean="0">
              <a:solidFill>
                <a:srgbClr val="0000FF"/>
              </a:solidFill>
            </a:endParaRPr>
          </a:p>
          <a:p>
            <a:pPr eaLnBrk="1" hangingPunct="1"/>
            <a:r>
              <a:rPr lang="ar-SA" altLang="en-US" b="1" smtClean="0">
                <a:solidFill>
                  <a:srgbClr val="0000FF"/>
                </a:solidFill>
              </a:rPr>
              <a:t>2- العمل الجماعي مع عدة أفراد بخبرات مختلفة .</a:t>
            </a:r>
          </a:p>
          <a:p>
            <a:pPr eaLnBrk="1" hangingPunct="1"/>
            <a:r>
              <a:rPr lang="ar-SA" altLang="en-US" b="1" smtClean="0">
                <a:solidFill>
                  <a:srgbClr val="0000FF"/>
                </a:solidFill>
              </a:rPr>
              <a:t>3- المراجعة والاستجابة لمتطلبات العملاء . </a:t>
            </a:r>
          </a:p>
        </p:txBody>
      </p:sp>
    </p:spTree>
    <p:extLst>
      <p:ext uri="{BB962C8B-B14F-4D97-AF65-F5344CB8AC3E}">
        <p14:creationId xmlns:p14="http://schemas.microsoft.com/office/powerpoint/2010/main" val="651247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 to="" calcmode="lin" valueType="num">
                                      <p:cBhvr>
                                        <p:cTn id="7" dur="1" fill="hold"/>
                                        <p:tgtEl>
                                          <p:spTgt spid="7577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5779">
                                            <p:txEl>
                                              <p:pRg st="2" end="2"/>
                                            </p:txEl>
                                          </p:spTgt>
                                        </p:tgtEl>
                                        <p:attrNameLst>
                                          <p:attrName>style.visibility</p:attrName>
                                        </p:attrNameLst>
                                      </p:cBhvr>
                                      <p:to>
                                        <p:strVal val="visible"/>
                                      </p:to>
                                    </p:set>
                                    <p:anim to="" calcmode="lin" valueType="num">
                                      <p:cBhvr>
                                        <p:cTn id="12" dur="1" fill="hold"/>
                                        <p:tgtEl>
                                          <p:spTgt spid="7577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5779">
                                            <p:txEl>
                                              <p:pRg st="3" end="3"/>
                                            </p:txEl>
                                          </p:spTgt>
                                        </p:tgtEl>
                                        <p:attrNameLst>
                                          <p:attrName>style.visibility</p:attrName>
                                        </p:attrNameLst>
                                      </p:cBhvr>
                                      <p:to>
                                        <p:strVal val="visible"/>
                                      </p:to>
                                    </p:set>
                                    <p:anim to="" calcmode="lin" valueType="num">
                                      <p:cBhvr>
                                        <p:cTn id="17" dur="1" fill="hold"/>
                                        <p:tgtEl>
                                          <p:spTgt spid="7577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5779">
                                            <p:txEl>
                                              <p:pRg st="4" end="4"/>
                                            </p:txEl>
                                          </p:spTgt>
                                        </p:tgtEl>
                                        <p:attrNameLst>
                                          <p:attrName>style.visibility</p:attrName>
                                        </p:attrNameLst>
                                      </p:cBhvr>
                                      <p:to>
                                        <p:strVal val="visible"/>
                                      </p:to>
                                    </p:set>
                                    <p:anim to="" calcmode="lin" valueType="num">
                                      <p:cBhvr>
                                        <p:cTn id="22" dur="1" fill="hold"/>
                                        <p:tgtEl>
                                          <p:spTgt spid="7577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anim to="" calcmode="lin" valueType="num">
                                      <p:cBhvr>
                                        <p:cTn id="27" dur="1" fill="hold"/>
                                        <p:tgtEl>
                                          <p:spTgt spid="7577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endParaRPr lang="en-US" altLang="en-US" smtClean="0"/>
          </a:p>
        </p:txBody>
      </p:sp>
      <p:sp>
        <p:nvSpPr>
          <p:cNvPr id="51203" name="Rectangle 3"/>
          <p:cNvSpPr>
            <a:spLocks noGrp="1" noChangeArrowheads="1"/>
          </p:cNvSpPr>
          <p:nvPr>
            <p:ph type="body" idx="1"/>
          </p:nvPr>
        </p:nvSpPr>
        <p:spPr/>
        <p:txBody>
          <a:bodyPr/>
          <a:lstStyle/>
          <a:p>
            <a:pPr algn="l" rtl="0" eaLnBrk="1" hangingPunct="1"/>
            <a:r>
              <a:rPr lang="en-US" altLang="en-US" smtClean="0"/>
              <a:t>You need to </a:t>
            </a:r>
            <a:r>
              <a:rPr lang="en-US" altLang="en-US" smtClean="0">
                <a:solidFill>
                  <a:srgbClr val="0000FF"/>
                </a:solidFill>
              </a:rPr>
              <a:t>determine key points</a:t>
            </a:r>
            <a:r>
              <a:rPr lang="en-US" altLang="en-US" smtClean="0"/>
              <a:t> where each process requires monitoring and measurement, and ensure that all monitoring and measuring devices are properly maintained and calibrated</a:t>
            </a:r>
            <a:r>
              <a:rPr lang="ar-SA" altLang="en-US" smtClean="0"/>
              <a:t>. </a:t>
            </a:r>
          </a:p>
          <a:p>
            <a:pPr algn="l" rtl="0" eaLnBrk="1" hangingPunct="1"/>
            <a:r>
              <a:rPr lang="en-US" altLang="en-US" smtClean="0"/>
              <a:t>You need to </a:t>
            </a:r>
            <a:r>
              <a:rPr lang="en-US" altLang="en-US" smtClean="0">
                <a:solidFill>
                  <a:srgbClr val="0000FF"/>
                </a:solidFill>
              </a:rPr>
              <a:t>have clear requirements</a:t>
            </a:r>
            <a:r>
              <a:rPr lang="en-US" altLang="en-US" smtClean="0"/>
              <a:t> for purchased product</a:t>
            </a:r>
            <a:r>
              <a:rPr lang="ar-SA" altLang="en-US" smtClean="0"/>
              <a:t>. </a:t>
            </a:r>
          </a:p>
        </p:txBody>
      </p:sp>
    </p:spTree>
    <p:extLst>
      <p:ext uri="{BB962C8B-B14F-4D97-AF65-F5344CB8AC3E}">
        <p14:creationId xmlns:p14="http://schemas.microsoft.com/office/powerpoint/2010/main" val="315662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to="" calcmode="lin" valueType="num">
                                      <p:cBhvr>
                                        <p:cTn id="7" dur="1" fill="hold"/>
                                        <p:tgtEl>
                                          <p:spTgt spid="512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 to="" calcmode="lin" valueType="num">
                                      <p:cBhvr>
                                        <p:cTn id="12" dur="1" fill="hold"/>
                                        <p:tgtEl>
                                          <p:spTgt spid="5120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endParaRPr lang="en-US" altLang="en-US" smtClean="0"/>
          </a:p>
        </p:txBody>
      </p:sp>
      <p:sp>
        <p:nvSpPr>
          <p:cNvPr id="52227" name="Rectangle 3"/>
          <p:cNvSpPr>
            <a:spLocks noGrp="1" noChangeArrowheads="1"/>
          </p:cNvSpPr>
          <p:nvPr>
            <p:ph type="body" idx="1"/>
          </p:nvPr>
        </p:nvSpPr>
        <p:spPr/>
        <p:txBody>
          <a:bodyPr/>
          <a:lstStyle/>
          <a:p>
            <a:pPr algn="l" rtl="0" eaLnBrk="1" hangingPunct="1">
              <a:lnSpc>
                <a:spcPct val="90000"/>
              </a:lnSpc>
            </a:pPr>
            <a:r>
              <a:rPr lang="en-US" altLang="en-US" sz="2800" smtClean="0"/>
              <a:t>You need to </a:t>
            </a:r>
            <a:r>
              <a:rPr lang="en-US" altLang="en-US" sz="2800" smtClean="0">
                <a:solidFill>
                  <a:srgbClr val="0000FF"/>
                </a:solidFill>
              </a:rPr>
              <a:t>determine customer requirements</a:t>
            </a:r>
            <a:r>
              <a:rPr lang="en-US" altLang="en-US" sz="2800" smtClean="0"/>
              <a:t> and </a:t>
            </a:r>
            <a:r>
              <a:rPr lang="en-US" altLang="en-US" sz="2800" smtClean="0">
                <a:solidFill>
                  <a:srgbClr val="0000FF"/>
                </a:solidFill>
              </a:rPr>
              <a:t>create systems for communicating with customers</a:t>
            </a:r>
            <a:r>
              <a:rPr lang="en-US" altLang="en-US" sz="2800" smtClean="0"/>
              <a:t> about</a:t>
            </a:r>
            <a:r>
              <a:rPr lang="en-US" altLang="en-US" sz="2800" smtClean="0">
                <a:solidFill>
                  <a:srgbClr val="009900"/>
                </a:solidFill>
              </a:rPr>
              <a:t> product information, inquiries, contracts, orders, feedback and complaints</a:t>
            </a:r>
            <a:r>
              <a:rPr lang="ar-SA" altLang="en-US" sz="2800" smtClean="0"/>
              <a:t>. </a:t>
            </a:r>
          </a:p>
          <a:p>
            <a:pPr algn="l" rtl="0" eaLnBrk="1" hangingPunct="1">
              <a:lnSpc>
                <a:spcPct val="90000"/>
              </a:lnSpc>
            </a:pPr>
            <a:r>
              <a:rPr lang="en-US" altLang="en-US" sz="2800" smtClean="0">
                <a:solidFill>
                  <a:srgbClr val="FF0000"/>
                </a:solidFill>
              </a:rPr>
              <a:t>When developing new products</a:t>
            </a:r>
            <a:r>
              <a:rPr lang="en-US" altLang="en-US" sz="2800" smtClean="0"/>
              <a:t>, you </a:t>
            </a:r>
            <a:r>
              <a:rPr lang="en-US" altLang="en-US" sz="2800" smtClean="0">
                <a:solidFill>
                  <a:srgbClr val="FF0000"/>
                </a:solidFill>
              </a:rPr>
              <a:t>need</a:t>
            </a:r>
            <a:r>
              <a:rPr lang="en-US" altLang="en-US" sz="2800" smtClean="0"/>
              <a:t> to plan the stages of development, with appropriate testing at each stage. </a:t>
            </a:r>
          </a:p>
          <a:p>
            <a:pPr algn="l" rtl="0" eaLnBrk="1" hangingPunct="1">
              <a:lnSpc>
                <a:spcPct val="90000"/>
              </a:lnSpc>
            </a:pPr>
            <a:r>
              <a:rPr lang="en-US" altLang="en-US" sz="2800" smtClean="0"/>
              <a:t>You </a:t>
            </a:r>
            <a:r>
              <a:rPr lang="en-US" altLang="en-US" sz="2800" smtClean="0">
                <a:solidFill>
                  <a:srgbClr val="FF0000"/>
                </a:solidFill>
              </a:rPr>
              <a:t>need</a:t>
            </a:r>
            <a:r>
              <a:rPr lang="en-US" altLang="en-US" sz="2800" smtClean="0"/>
              <a:t> to test and document whether the product meets design requirements, regulatory requirements and user needs</a:t>
            </a:r>
            <a:r>
              <a:rPr lang="ar-SA" altLang="en-US" sz="2800" smtClean="0"/>
              <a:t>. </a:t>
            </a:r>
            <a:endParaRPr lang="en-US" altLang="en-US" sz="2800" smtClean="0"/>
          </a:p>
        </p:txBody>
      </p:sp>
    </p:spTree>
    <p:extLst>
      <p:ext uri="{BB962C8B-B14F-4D97-AF65-F5344CB8AC3E}">
        <p14:creationId xmlns:p14="http://schemas.microsoft.com/office/powerpoint/2010/main" val="4149479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to="" calcmode="lin" valueType="num">
                                      <p:cBhvr>
                                        <p:cTn id="7" dur="1" fill="hold"/>
                                        <p:tgtEl>
                                          <p:spTgt spid="522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 to="" calcmode="lin" valueType="num">
                                      <p:cBhvr>
                                        <p:cTn id="12" dur="1" fill="hold"/>
                                        <p:tgtEl>
                                          <p:spTgt spid="5222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to="" calcmode="lin" valueType="num">
                                      <p:cBhvr>
                                        <p:cTn id="17" dur="1" fill="hold"/>
                                        <p:tgtEl>
                                          <p:spTgt spid="522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endParaRPr lang="en-US" altLang="en-US" smtClean="0"/>
          </a:p>
        </p:txBody>
      </p:sp>
      <p:sp>
        <p:nvSpPr>
          <p:cNvPr id="53251" name="Rectangle 3"/>
          <p:cNvSpPr>
            <a:spLocks noGrp="1" noChangeArrowheads="1"/>
          </p:cNvSpPr>
          <p:nvPr>
            <p:ph type="body" idx="1"/>
          </p:nvPr>
        </p:nvSpPr>
        <p:spPr/>
        <p:txBody>
          <a:bodyPr/>
          <a:lstStyle/>
          <a:p>
            <a:pPr algn="l" rtl="0" eaLnBrk="1" hangingPunct="1"/>
            <a:r>
              <a:rPr lang="en-US" altLang="en-US" sz="2800" smtClean="0"/>
              <a:t>You </a:t>
            </a:r>
            <a:r>
              <a:rPr lang="en-US" altLang="en-US" sz="2800" smtClean="0">
                <a:solidFill>
                  <a:srgbClr val="FF0000"/>
                </a:solidFill>
              </a:rPr>
              <a:t>need</a:t>
            </a:r>
            <a:r>
              <a:rPr lang="en-US" altLang="en-US" sz="2800" smtClean="0"/>
              <a:t> to regularly review performance through internal audits and meetings. </a:t>
            </a:r>
          </a:p>
          <a:p>
            <a:pPr algn="l" rtl="0" eaLnBrk="1" hangingPunct="1"/>
            <a:r>
              <a:rPr lang="en-US" altLang="en-US" sz="2800" smtClean="0">
                <a:solidFill>
                  <a:srgbClr val="FF0000"/>
                </a:solidFill>
              </a:rPr>
              <a:t>Determine</a:t>
            </a:r>
            <a:r>
              <a:rPr lang="en-US" altLang="en-US" sz="2800" smtClean="0"/>
              <a:t> whether the quality system is working and what improvements can be made. </a:t>
            </a:r>
          </a:p>
          <a:p>
            <a:pPr algn="l" rtl="0" eaLnBrk="1" hangingPunct="1"/>
            <a:r>
              <a:rPr lang="en-US" altLang="en-US" sz="2800" smtClean="0">
                <a:solidFill>
                  <a:srgbClr val="FF0000"/>
                </a:solidFill>
              </a:rPr>
              <a:t>Deal</a:t>
            </a:r>
            <a:r>
              <a:rPr lang="en-US" altLang="en-US" sz="2800" smtClean="0"/>
              <a:t> with past problems and potential problems. Keep records of these activities and the resulting decisions, and monitor their effectiveness. </a:t>
            </a:r>
            <a:endParaRPr lang="ar-JO" altLang="en-US" sz="2800" smtClean="0"/>
          </a:p>
          <a:p>
            <a:pPr algn="l" rtl="0" eaLnBrk="1" hangingPunct="1"/>
            <a:r>
              <a:rPr lang="en-US" altLang="en-US" sz="2800" smtClean="0">
                <a:solidFill>
                  <a:srgbClr val="0000FF"/>
                </a:solidFill>
              </a:rPr>
              <a:t>(Note: you need a documented procedure for internal audits).</a:t>
            </a:r>
            <a:endParaRPr lang="ar-SA" altLang="en-US" sz="2800" smtClean="0">
              <a:solidFill>
                <a:srgbClr val="0000FF"/>
              </a:solidFill>
            </a:endParaRPr>
          </a:p>
        </p:txBody>
      </p:sp>
    </p:spTree>
    <p:extLst>
      <p:ext uri="{BB962C8B-B14F-4D97-AF65-F5344CB8AC3E}">
        <p14:creationId xmlns:p14="http://schemas.microsoft.com/office/powerpoint/2010/main" val="2612092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to="" calcmode="lin" valueType="num">
                                      <p:cBhvr>
                                        <p:cTn id="7" dur="1" fill="hold"/>
                                        <p:tgtEl>
                                          <p:spTgt spid="532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to="" calcmode="lin" valueType="num">
                                      <p:cBhvr>
                                        <p:cTn id="12" dur="1" fill="hold"/>
                                        <p:tgtEl>
                                          <p:spTgt spid="5325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to="" calcmode="lin" valueType="num">
                                      <p:cBhvr>
                                        <p:cTn id="17" dur="1" fill="hold"/>
                                        <p:tgtEl>
                                          <p:spTgt spid="5325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 to="" calcmode="lin" valueType="num">
                                      <p:cBhvr>
                                        <p:cTn id="22" dur="1" fill="hold"/>
                                        <p:tgtEl>
                                          <p:spTgt spid="5325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endParaRPr lang="en-US" altLang="en-US" smtClean="0"/>
          </a:p>
        </p:txBody>
      </p:sp>
      <p:sp>
        <p:nvSpPr>
          <p:cNvPr id="54275" name="Rectangle 3"/>
          <p:cNvSpPr>
            <a:spLocks noGrp="1" noChangeArrowheads="1"/>
          </p:cNvSpPr>
          <p:nvPr>
            <p:ph type="body" idx="1"/>
          </p:nvPr>
        </p:nvSpPr>
        <p:spPr/>
        <p:txBody>
          <a:bodyPr/>
          <a:lstStyle/>
          <a:p>
            <a:pPr algn="l" rtl="0" eaLnBrk="1" hangingPunct="1"/>
            <a:endParaRPr lang="en-US" altLang="en-US" sz="2800" smtClean="0"/>
          </a:p>
          <a:p>
            <a:pPr algn="l" rtl="0" eaLnBrk="1" hangingPunct="1"/>
            <a:r>
              <a:rPr lang="en-US" altLang="en-US" sz="2800" smtClean="0"/>
              <a:t>You </a:t>
            </a:r>
            <a:r>
              <a:rPr lang="en-US" altLang="en-US" sz="2800" smtClean="0">
                <a:solidFill>
                  <a:srgbClr val="FF0000"/>
                </a:solidFill>
              </a:rPr>
              <a:t>need</a:t>
            </a:r>
            <a:r>
              <a:rPr lang="en-US" altLang="en-US" sz="2800" smtClean="0"/>
              <a:t> documented procedures for dealing with actual and potential non-conformances (problems involving suppliers or customers, or internal problems). </a:t>
            </a:r>
          </a:p>
          <a:p>
            <a:pPr algn="l" rtl="0" eaLnBrk="1" hangingPunct="1"/>
            <a:r>
              <a:rPr lang="en-US" altLang="en-US" sz="2800" smtClean="0">
                <a:solidFill>
                  <a:srgbClr val="FF0000"/>
                </a:solidFill>
              </a:rPr>
              <a:t>Make sure</a:t>
            </a:r>
            <a:r>
              <a:rPr lang="en-US" altLang="en-US" sz="2800" smtClean="0"/>
              <a:t> no one uses bad product, determine what to do with bad product, deal with the root cause of the problem and keep records to use as a tool </a:t>
            </a:r>
            <a:r>
              <a:rPr lang="en-US" altLang="en-US" sz="2800" smtClean="0">
                <a:solidFill>
                  <a:srgbClr val="0000FF"/>
                </a:solidFill>
              </a:rPr>
              <a:t>to improve the system</a:t>
            </a:r>
          </a:p>
          <a:p>
            <a:pPr eaLnBrk="1" hangingPunct="1"/>
            <a:endParaRPr lang="en-US" altLang="en-US" sz="2800" smtClean="0"/>
          </a:p>
        </p:txBody>
      </p:sp>
    </p:spTree>
    <p:extLst>
      <p:ext uri="{BB962C8B-B14F-4D97-AF65-F5344CB8AC3E}">
        <p14:creationId xmlns:p14="http://schemas.microsoft.com/office/powerpoint/2010/main" val="1027234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anim to="" calcmode="lin" valueType="num">
                                      <p:cBhvr>
                                        <p:cTn id="7" dur="1" fill="hold"/>
                                        <p:tgtEl>
                                          <p:spTgt spid="5427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 to="" calcmode="lin" valueType="num">
                                      <p:cBhvr>
                                        <p:cTn id="12" dur="1" fill="hold"/>
                                        <p:tgtEl>
                                          <p:spTgt spid="542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524000"/>
            <a:ext cx="8229600" cy="1143000"/>
          </a:xfrm>
          <a:solidFill>
            <a:srgbClr val="FFFF00"/>
          </a:solidFill>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p:spPr>
        <p:txBody>
          <a:bodyPr>
            <a:flatTx/>
          </a:bodyPr>
          <a:lstStyle/>
          <a:p>
            <a:pPr eaLnBrk="1" hangingPunct="1"/>
            <a:r>
              <a:rPr lang="ar-SA" altLang="en-US" b="1" smtClean="0"/>
              <a:t>ما هي الجودة ؟</a:t>
            </a:r>
            <a:endParaRPr lang="en-US" altLang="en-US" smtClean="0"/>
          </a:p>
        </p:txBody>
      </p:sp>
      <p:sp>
        <p:nvSpPr>
          <p:cNvPr id="58371" name="Oval 3"/>
          <p:cNvSpPr>
            <a:spLocks noChangeArrowheads="1"/>
          </p:cNvSpPr>
          <p:nvPr/>
        </p:nvSpPr>
        <p:spPr bwMode="auto">
          <a:xfrm>
            <a:off x="2743200" y="2895600"/>
            <a:ext cx="54864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1- إنجاز الأعمال الصحيحة بشكل</a:t>
            </a:r>
            <a:endParaRPr lang="en-US" altLang="en-US" sz="3200" b="1">
              <a:latin typeface="Times New Roman" panose="02020603050405020304" pitchFamily="18" charset="0"/>
            </a:endParaRPr>
          </a:p>
          <a:p>
            <a:pPr algn="ctr"/>
            <a:r>
              <a:rPr lang="ar-SA" altLang="en-US" sz="3200" b="1">
                <a:latin typeface="Times New Roman" panose="02020603050405020304" pitchFamily="18" charset="0"/>
              </a:rPr>
              <a:t> صحيح من </a:t>
            </a:r>
            <a:r>
              <a:rPr lang="ar-SA" altLang="en-US" sz="4000" b="1">
                <a:solidFill>
                  <a:schemeClr val="accent2"/>
                </a:solidFill>
                <a:latin typeface="Times New Roman" panose="02020603050405020304" pitchFamily="18" charset="0"/>
              </a:rPr>
              <a:t>أول</a:t>
            </a:r>
            <a:r>
              <a:rPr lang="ar-SA" altLang="en-US" sz="3200" b="1">
                <a:latin typeface="Times New Roman" panose="02020603050405020304" pitchFamily="18" charset="0"/>
              </a:rPr>
              <a:t> مرة وفي </a:t>
            </a:r>
            <a:r>
              <a:rPr lang="ar-SA" altLang="en-US" sz="3200" b="1">
                <a:solidFill>
                  <a:schemeClr val="accent2"/>
                </a:solidFill>
                <a:latin typeface="Times New Roman" panose="02020603050405020304" pitchFamily="18" charset="0"/>
              </a:rPr>
              <a:t>كل مرة</a:t>
            </a:r>
            <a:endParaRPr lang="en-US" altLang="en-US" sz="2400">
              <a:latin typeface="Times New Roman" panose="02020603050405020304" pitchFamily="18" charset="0"/>
            </a:endParaRPr>
          </a:p>
        </p:txBody>
      </p:sp>
      <p:graphicFrame>
        <p:nvGraphicFramePr>
          <p:cNvPr id="58372" name="Object 4"/>
          <p:cNvGraphicFramePr>
            <a:graphicFrameLocks noChangeAspect="1"/>
          </p:cNvGraphicFramePr>
          <p:nvPr/>
        </p:nvGraphicFramePr>
        <p:xfrm>
          <a:off x="762000" y="3276600"/>
          <a:ext cx="1677988" cy="2468563"/>
        </p:xfrm>
        <a:graphic>
          <a:graphicData uri="http://schemas.openxmlformats.org/presentationml/2006/ole">
            <mc:AlternateContent xmlns:mc="http://schemas.openxmlformats.org/markup-compatibility/2006">
              <mc:Choice xmlns:v="urn:schemas-microsoft-com:vml" Requires="v">
                <p:oleObj spid="_x0000_s2050" name="Clip" r:id="rId3" imgW="2247900" imgH="3306763" progId="MS_ClipArt_Gallery.2">
                  <p:embed/>
                </p:oleObj>
              </mc:Choice>
              <mc:Fallback>
                <p:oleObj name="Clip" r:id="rId3" imgW="2247900" imgH="3306763" progId="MS_ClipArt_Gallery.2">
                  <p:embed/>
                  <p:pic>
                    <p:nvPicPr>
                      <p:cNvPr id="5837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276600"/>
                        <a:ext cx="1677988" cy="246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89307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wipe(left)">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wipe(left)">
                                      <p:cBhvr>
                                        <p:cTn id="12" dur="500"/>
                                        <p:tgtEl>
                                          <p:spTgt spid="58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8372"/>
                                        </p:tgtEl>
                                        <p:attrNameLst>
                                          <p:attrName>style.visibility</p:attrName>
                                        </p:attrNameLst>
                                      </p:cBhvr>
                                      <p:to>
                                        <p:strVal val="visible"/>
                                      </p:to>
                                    </p:set>
                                    <p:animEffect transition="in" filter="wipe(left)">
                                      <p:cBhvr>
                                        <p:cTn id="17"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autoUpdateAnimBg="0"/>
      <p:bldP spid="58371" grpId="0" animBg="1" autoUpdateAnimBg="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09600" y="12192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4099"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2- أن نقدم للعميل أكثر مما يتوقع</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081850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dissolve">
                                      <p:cBhvr>
                                        <p:cTn id="12" dur="500"/>
                                        <p:tgtEl>
                                          <p:spTgt spid="4099"/>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animBg="1"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11430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5123"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3- التطوير المستمر للسلعة</a:t>
            </a:r>
            <a:endParaRPr lang="en-US" altLang="en-US" sz="4000" b="1">
              <a:latin typeface="Times New Roman" panose="02020603050405020304" pitchFamily="18" charset="0"/>
            </a:endParaRPr>
          </a:p>
          <a:p>
            <a:pPr algn="ctr"/>
            <a:r>
              <a:rPr lang="ar-SA" altLang="en-US" sz="4000" b="1">
                <a:latin typeface="Times New Roman" panose="02020603050405020304" pitchFamily="18" charset="0"/>
              </a:rPr>
              <a:t> والخدمات وأسلوب العمل</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040337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lide(fromBottom)">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slide(fromBottom)">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autoUpdateAnimBg="0"/>
      <p:bldP spid="5123" grpId="0" animBg="1" autoUpdateAnimBg="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762000" y="13716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6147"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4- السرعة في إنجاز الأعمال</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2973469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box(in)">
                                      <p:cBhvr>
                                        <p:cTn id="1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animBg="1"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09600" y="11430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7171"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5- تحقيق التكلفة التنافسية</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078370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Horizont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barn(inHorizontal)">
                                      <p:cBhvr>
                                        <p:cTn id="12"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71" grpId="0" animBg="1" autoUpdateAnimBg="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12954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8195"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6- خلق للثروة الحقيقية وليس </a:t>
            </a:r>
            <a:endParaRPr lang="en-US" altLang="en-US" sz="4000" b="1">
              <a:latin typeface="Times New Roman" panose="02020603050405020304" pitchFamily="18" charset="0"/>
            </a:endParaRPr>
          </a:p>
          <a:p>
            <a:pPr algn="ctr"/>
            <a:r>
              <a:rPr lang="ar-SA" altLang="en-US" sz="4000" b="1">
                <a:latin typeface="Times New Roman" panose="02020603050405020304" pitchFamily="18" charset="0"/>
              </a:rPr>
              <a:t>استهلاكا لها</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3373314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dissolve">
                                      <p:cBhvr>
                                        <p:cTn id="12"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autoUpdateAnimBg="0"/>
      <p:bldP spid="819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altLang="en-US" smtClean="0"/>
          </a:p>
        </p:txBody>
      </p:sp>
      <p:sp>
        <p:nvSpPr>
          <p:cNvPr id="76803" name="Rectangle 3"/>
          <p:cNvSpPr>
            <a:spLocks noGrp="1" noChangeArrowheads="1"/>
          </p:cNvSpPr>
          <p:nvPr>
            <p:ph type="body" idx="1"/>
          </p:nvPr>
        </p:nvSpPr>
        <p:spPr/>
        <p:txBody>
          <a:bodyPr/>
          <a:lstStyle/>
          <a:p>
            <a:pPr eaLnBrk="1" hangingPunct="1"/>
            <a:r>
              <a:rPr lang="ar-SA" altLang="en-US" smtClean="0"/>
              <a:t>تعريف الشامل لمفهوم (إدارة الجودة الشاملة) </a:t>
            </a:r>
            <a:r>
              <a:rPr lang="ar-SA" altLang="en-US" b="1" smtClean="0">
                <a:solidFill>
                  <a:srgbClr val="006600"/>
                </a:solidFill>
              </a:rPr>
              <a:t>كما أراه من وجهة نظري : </a:t>
            </a:r>
          </a:p>
          <a:p>
            <a:pPr eaLnBrk="1" hangingPunct="1"/>
            <a:r>
              <a:rPr lang="ar-SA" altLang="en-US" b="1" smtClean="0">
                <a:solidFill>
                  <a:srgbClr val="800080"/>
                </a:solidFill>
              </a:rPr>
              <a:t>(هي التطوير المستمر للعمليات الإدارية وذلك بمراجعتها وتحليلها والبحث عن الوسائل والطرق لرفع مستوى الأداء وتقليل الوقت لإنجازها بالاستغناء عن جميع المهام والوظائف عديمة الفائدة والغير ضرورية للعميل أو للعملية وذلك لتخفيض التكلفة ورفع مستوى الجودة مستندين في جميع مراحل التطوير </a:t>
            </a:r>
            <a:r>
              <a:rPr lang="ar-JO" altLang="en-US" b="1" smtClean="0">
                <a:solidFill>
                  <a:srgbClr val="800080"/>
                </a:solidFill>
              </a:rPr>
              <a:t>ا</a:t>
            </a:r>
            <a:r>
              <a:rPr lang="ar-SA" altLang="en-US" b="1" smtClean="0">
                <a:solidFill>
                  <a:srgbClr val="800080"/>
                </a:solidFill>
              </a:rPr>
              <a:t>لى متطلبات وإحتياجات العميل )</a:t>
            </a:r>
            <a:endParaRPr lang="en-US" altLang="en-US" b="1" smtClean="0">
              <a:solidFill>
                <a:srgbClr val="800080"/>
              </a:solidFill>
            </a:endParaRPr>
          </a:p>
        </p:txBody>
      </p:sp>
    </p:spTree>
    <p:extLst>
      <p:ext uri="{BB962C8B-B14F-4D97-AF65-F5344CB8AC3E}">
        <p14:creationId xmlns:p14="http://schemas.microsoft.com/office/powerpoint/2010/main" val="3271251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to="" calcmode="lin" valueType="num">
                                      <p:cBhvr>
                                        <p:cTn id="7" dur="1" fill="hold"/>
                                        <p:tgtEl>
                                          <p:spTgt spid="768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6803">
                                            <p:txEl>
                                              <p:pRg st="1" end="1"/>
                                            </p:txEl>
                                          </p:spTgt>
                                        </p:tgtEl>
                                        <p:attrNameLst>
                                          <p:attrName>style.visibility</p:attrName>
                                        </p:attrNameLst>
                                      </p:cBhvr>
                                      <p:to>
                                        <p:strVal val="visible"/>
                                      </p:to>
                                    </p:set>
                                    <p:anim calcmode="discrete" valueType="clr">
                                      <p:cBhvr override="childStyle">
                                        <p:cTn id="12" dur="80"/>
                                        <p:tgtEl>
                                          <p:spTgt spid="768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680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7680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uiExpand="1"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705600" y="1447800"/>
            <a:ext cx="1524000" cy="9906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latin typeface="Times New Roman" panose="02020603050405020304" pitchFamily="18" charset="0"/>
              </a:rPr>
              <a:t>اذا</a:t>
            </a:r>
            <a:endParaRPr lang="en-US" altLang="en-US" sz="2400">
              <a:latin typeface="Times New Roman" panose="02020603050405020304" pitchFamily="18" charset="0"/>
            </a:endParaRPr>
          </a:p>
        </p:txBody>
      </p:sp>
      <p:sp>
        <p:nvSpPr>
          <p:cNvPr id="9219" name="Rectangle 3"/>
          <p:cNvSpPr>
            <a:spLocks noChangeArrowheads="1"/>
          </p:cNvSpPr>
          <p:nvPr/>
        </p:nvSpPr>
        <p:spPr bwMode="auto">
          <a:xfrm>
            <a:off x="6096000" y="2743200"/>
            <a:ext cx="2514600" cy="281940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contourClr>
              <a:srgbClr val="00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الجودة</a:t>
            </a:r>
            <a:endParaRPr lang="en-US" altLang="en-US" sz="2400">
              <a:latin typeface="Times New Roman" panose="02020603050405020304" pitchFamily="18" charset="0"/>
            </a:endParaRPr>
          </a:p>
        </p:txBody>
      </p:sp>
      <p:sp>
        <p:nvSpPr>
          <p:cNvPr id="9220" name="Rectangle 4"/>
          <p:cNvSpPr>
            <a:spLocks noChangeArrowheads="1"/>
          </p:cNvSpPr>
          <p:nvPr/>
        </p:nvSpPr>
        <p:spPr bwMode="auto">
          <a:xfrm>
            <a:off x="4495800" y="3429000"/>
            <a:ext cx="1524000" cy="381000"/>
          </a:xfrm>
          <a:prstGeom prst="rect">
            <a:avLst/>
          </a:prstGeom>
          <a:solidFill>
            <a:srgbClr val="F8123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4400" b="1">
                <a:latin typeface="Times New Roman" panose="02020603050405020304" pitchFamily="18" charset="0"/>
              </a:rPr>
              <a:t>=</a:t>
            </a:r>
            <a:endParaRPr lang="en-US" altLang="en-US" sz="2400">
              <a:latin typeface="Times New Roman" panose="02020603050405020304" pitchFamily="18" charset="0"/>
            </a:endParaRPr>
          </a:p>
        </p:txBody>
      </p:sp>
      <p:sp>
        <p:nvSpPr>
          <p:cNvPr id="9221" name="Rectangle 5"/>
          <p:cNvSpPr>
            <a:spLocks noChangeArrowheads="1"/>
          </p:cNvSpPr>
          <p:nvPr/>
        </p:nvSpPr>
        <p:spPr bwMode="auto">
          <a:xfrm>
            <a:off x="914400" y="2590800"/>
            <a:ext cx="3276600" cy="29718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solidFill>
                  <a:srgbClr val="33CC33"/>
                </a:solidFill>
                <a:latin typeface="Times New Roman" panose="02020603050405020304" pitchFamily="18" charset="0"/>
              </a:rPr>
              <a:t>التحسين والتطوير </a:t>
            </a:r>
            <a:endParaRPr lang="en-US" altLang="en-US" sz="3200" b="1">
              <a:solidFill>
                <a:srgbClr val="33CC33"/>
              </a:solidFill>
              <a:latin typeface="Times New Roman" panose="02020603050405020304" pitchFamily="18" charset="0"/>
            </a:endParaRPr>
          </a:p>
          <a:p>
            <a:pPr algn="ctr"/>
            <a:r>
              <a:rPr lang="ar-SA" altLang="en-US" sz="3200" b="1">
                <a:solidFill>
                  <a:srgbClr val="33CC33"/>
                </a:solidFill>
                <a:latin typeface="Times New Roman" panose="02020603050405020304" pitchFamily="18" charset="0"/>
              </a:rPr>
              <a:t>المستمرين للنظامين</a:t>
            </a:r>
            <a:endParaRPr lang="en-US" altLang="en-US" sz="3200" b="1">
              <a:solidFill>
                <a:srgbClr val="33CC33"/>
              </a:solidFill>
              <a:latin typeface="Times New Roman" panose="02020603050405020304" pitchFamily="18" charset="0"/>
            </a:endParaRPr>
          </a:p>
          <a:p>
            <a:pPr algn="ctr"/>
            <a:r>
              <a:rPr lang="ar-SA" altLang="en-US" sz="4000" b="1">
                <a:solidFill>
                  <a:srgbClr val="FF6699"/>
                </a:solidFill>
                <a:latin typeface="Times New Roman" panose="02020603050405020304" pitchFamily="18" charset="0"/>
              </a:rPr>
              <a:t>الاجتماعي</a:t>
            </a:r>
            <a:endParaRPr lang="en-US" altLang="en-US" sz="3200" b="1">
              <a:solidFill>
                <a:srgbClr val="FF6699"/>
              </a:solidFill>
              <a:latin typeface="Times New Roman" panose="02020603050405020304" pitchFamily="18" charset="0"/>
            </a:endParaRPr>
          </a:p>
          <a:p>
            <a:pPr algn="ctr"/>
            <a:r>
              <a:rPr lang="ar-SA" altLang="en-US" sz="4400" b="1">
                <a:solidFill>
                  <a:srgbClr val="FF3300"/>
                </a:solidFill>
                <a:latin typeface="Times New Roman" panose="02020603050405020304" pitchFamily="18" charset="0"/>
              </a:rPr>
              <a:t>والفني</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3482691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0-#ppt_w/2"/>
                                          </p:val>
                                        </p:tav>
                                        <p:tav tm="100000">
                                          <p:val>
                                            <p:strVal val="#ppt_x"/>
                                          </p:val>
                                        </p:tav>
                                      </p:tavLst>
                                    </p:anim>
                                    <p:anim calcmode="lin" valueType="num">
                                      <p:cBhvr additive="base">
                                        <p:cTn id="14" dur="500" fill="hold"/>
                                        <p:tgtEl>
                                          <p:spTgt spid="92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20"/>
                                        </p:tgtEl>
                                        <p:attrNameLst>
                                          <p:attrName>style.visibility</p:attrName>
                                        </p:attrNameLst>
                                      </p:cBhvr>
                                      <p:to>
                                        <p:strVal val="visible"/>
                                      </p:to>
                                    </p:set>
                                    <p:anim calcmode="lin" valueType="num">
                                      <p:cBhvr additive="base">
                                        <p:cTn id="19" dur="500" fill="hold"/>
                                        <p:tgtEl>
                                          <p:spTgt spid="9220"/>
                                        </p:tgtEl>
                                        <p:attrNameLst>
                                          <p:attrName>ppt_x</p:attrName>
                                        </p:attrNameLst>
                                      </p:cBhvr>
                                      <p:tavLst>
                                        <p:tav tm="0">
                                          <p:val>
                                            <p:strVal val="0-#ppt_w/2"/>
                                          </p:val>
                                        </p:tav>
                                        <p:tav tm="100000">
                                          <p:val>
                                            <p:strVal val="#ppt_x"/>
                                          </p:val>
                                        </p:tav>
                                      </p:tavLst>
                                    </p:anim>
                                    <p:anim calcmode="lin" valueType="num">
                                      <p:cBhvr additive="base">
                                        <p:cTn id="20" dur="500" fill="hold"/>
                                        <p:tgtEl>
                                          <p:spTgt spid="92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1"/>
                                        </p:tgtEl>
                                        <p:attrNameLst>
                                          <p:attrName>style.visibility</p:attrName>
                                        </p:attrNameLst>
                                      </p:cBhvr>
                                      <p:to>
                                        <p:strVal val="visible"/>
                                      </p:to>
                                    </p:set>
                                    <p:anim calcmode="lin" valueType="num">
                                      <p:cBhvr additive="base">
                                        <p:cTn id="25" dur="500" fill="hold"/>
                                        <p:tgtEl>
                                          <p:spTgt spid="9221"/>
                                        </p:tgtEl>
                                        <p:attrNameLst>
                                          <p:attrName>ppt_x</p:attrName>
                                        </p:attrNameLst>
                                      </p:cBhvr>
                                      <p:tavLst>
                                        <p:tav tm="0">
                                          <p:val>
                                            <p:strVal val="0-#ppt_w/2"/>
                                          </p:val>
                                        </p:tav>
                                        <p:tav tm="100000">
                                          <p:val>
                                            <p:strVal val="#ppt_x"/>
                                          </p:val>
                                        </p:tav>
                                      </p:tavLst>
                                    </p:anim>
                                    <p:anim calcmode="lin" valueType="num">
                                      <p:cBhvr additive="base">
                                        <p:cTn id="26" dur="500" fill="hold"/>
                                        <p:tgtEl>
                                          <p:spTgt spid="92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P spid="9219" grpId="0" animBg="1" autoUpdateAnimBg="0"/>
      <p:bldP spid="9220" grpId="0" animBg="1" autoUpdateAnimBg="0"/>
      <p:bldP spid="9221" grpId="0" animBg="1"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477000" y="1447800"/>
            <a:ext cx="2286000" cy="1066800"/>
          </a:xfrm>
          <a:prstGeom prst="rect">
            <a:avLst/>
          </a:prstGeom>
          <a:solidFill>
            <a:srgbClr val="FF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99FF"/>
            </a:extrusionClr>
            <a:contourClr>
              <a:srgbClr val="FF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وفي النهاية :</a:t>
            </a:r>
            <a:endParaRPr lang="en-US" altLang="en-US" sz="2400">
              <a:latin typeface="Times New Roman" panose="02020603050405020304" pitchFamily="18" charset="0"/>
            </a:endParaRPr>
          </a:p>
        </p:txBody>
      </p:sp>
      <p:sp>
        <p:nvSpPr>
          <p:cNvPr id="10243" name="Rectangle 3"/>
          <p:cNvSpPr>
            <a:spLocks noChangeArrowheads="1"/>
          </p:cNvSpPr>
          <p:nvPr/>
        </p:nvSpPr>
        <p:spPr bwMode="auto">
          <a:xfrm>
            <a:off x="1524000" y="3124200"/>
            <a:ext cx="6019800" cy="335280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contourClr>
              <a:srgbClr val="99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latin typeface="Times New Roman" panose="02020603050405020304" pitchFamily="18" charset="0"/>
              </a:rPr>
              <a:t>ادارة الجودة تتضمن</a:t>
            </a:r>
            <a:endParaRPr lang="en-US" altLang="en-US" sz="4400" b="1">
              <a:latin typeface="Times New Roman" panose="02020603050405020304" pitchFamily="18" charset="0"/>
            </a:endParaRPr>
          </a:p>
          <a:p>
            <a:pPr algn="ctr"/>
            <a:r>
              <a:rPr lang="ar-SA" altLang="en-US" sz="4400" b="1">
                <a:solidFill>
                  <a:schemeClr val="accent2"/>
                </a:solidFill>
                <a:latin typeface="Times New Roman" panose="02020603050405020304" pitchFamily="18" charset="0"/>
              </a:rPr>
              <a:t>تغيير سلوكي</a:t>
            </a:r>
            <a:r>
              <a:rPr lang="ar-SA" altLang="en-US" sz="4400" b="1">
                <a:latin typeface="Times New Roman" panose="02020603050405020304" pitchFamily="18" charset="0"/>
              </a:rPr>
              <a:t> ضمن اطار</a:t>
            </a:r>
            <a:endParaRPr lang="en-US" altLang="en-US" sz="4400" b="1">
              <a:latin typeface="Times New Roman" panose="02020603050405020304" pitchFamily="18" charset="0"/>
            </a:endParaRPr>
          </a:p>
          <a:p>
            <a:pPr algn="ctr"/>
            <a:r>
              <a:rPr lang="ar-SA" altLang="en-US" sz="4400" b="1">
                <a:solidFill>
                  <a:srgbClr val="FF3300"/>
                </a:solidFill>
                <a:latin typeface="Times New Roman" panose="02020603050405020304" pitchFamily="18" charset="0"/>
              </a:rPr>
              <a:t>ثقافة معينة</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933382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243"/>
                                        </p:tgtEl>
                                        <p:attrNameLst>
                                          <p:attrName>style.visibility</p:attrName>
                                        </p:attrNameLst>
                                      </p:cBhvr>
                                      <p:to>
                                        <p:strVal val="visible"/>
                                      </p:to>
                                    </p:set>
                                    <p:anim calcmode="lin" valueType="num">
                                      <p:cBhvr>
                                        <p:cTn id="15" dur="1000" fill="hold"/>
                                        <p:tgtEl>
                                          <p:spTgt spid="10243"/>
                                        </p:tgtEl>
                                        <p:attrNameLst>
                                          <p:attrName>ppt_w</p:attrName>
                                        </p:attrNameLst>
                                      </p:cBhvr>
                                      <p:tavLst>
                                        <p:tav tm="0">
                                          <p:val>
                                            <p:fltVal val="0"/>
                                          </p:val>
                                        </p:tav>
                                        <p:tav tm="100000">
                                          <p:val>
                                            <p:strVal val="#ppt_w"/>
                                          </p:val>
                                        </p:tav>
                                      </p:tavLst>
                                    </p:anim>
                                    <p:anim calcmode="lin" valueType="num">
                                      <p:cBhvr>
                                        <p:cTn id="16" dur="1000" fill="hold"/>
                                        <p:tgtEl>
                                          <p:spTgt spid="10243"/>
                                        </p:tgtEl>
                                        <p:attrNameLst>
                                          <p:attrName>ppt_h</p:attrName>
                                        </p:attrNameLst>
                                      </p:cBhvr>
                                      <p:tavLst>
                                        <p:tav tm="0">
                                          <p:val>
                                            <p:fltVal val="0"/>
                                          </p:val>
                                        </p:tav>
                                        <p:tav tm="100000">
                                          <p:val>
                                            <p:strVal val="#ppt_h"/>
                                          </p:val>
                                        </p:tav>
                                      </p:tavLst>
                                    </p:anim>
                                    <p:anim calcmode="lin" valueType="num">
                                      <p:cBhvr>
                                        <p:cTn id="17" dur="1000" fill="hold"/>
                                        <p:tgtEl>
                                          <p:spTgt spid="1024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3" grpId="0" animBg="1"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600200" y="1143000"/>
            <a:ext cx="6324600" cy="4648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4000" b="1">
                <a:latin typeface="Times New Roman" panose="02020603050405020304" pitchFamily="18" charset="0"/>
              </a:rPr>
              <a:t> و يتمثل في :</a:t>
            </a:r>
            <a:endParaRPr lang="en-US" altLang="en-US" sz="4000" b="1">
              <a:latin typeface="Times New Roman" panose="02020603050405020304" pitchFamily="18" charset="0"/>
            </a:endParaRPr>
          </a:p>
          <a:p>
            <a:endParaRPr lang="en-US" altLang="en-US" sz="4000" b="1">
              <a:latin typeface="Times New Roman" panose="02020603050405020304" pitchFamily="18" charset="0"/>
            </a:endParaRPr>
          </a:p>
          <a:p>
            <a:r>
              <a:rPr lang="ar-SA" altLang="en-US" sz="4000" b="1">
                <a:solidFill>
                  <a:schemeClr val="accent2"/>
                </a:solidFill>
                <a:latin typeface="Times New Roman" panose="02020603050405020304" pitchFamily="18" charset="0"/>
              </a:rPr>
              <a:t>1-  كيف نفكر تجاه الأمور</a:t>
            </a:r>
            <a:endParaRPr lang="en-US" altLang="en-US" sz="4000" b="1">
              <a:latin typeface="Times New Roman" panose="02020603050405020304" pitchFamily="18" charset="0"/>
            </a:endParaRPr>
          </a:p>
          <a:p>
            <a:r>
              <a:rPr lang="ar-SA" altLang="en-US" sz="4000" b="1">
                <a:solidFill>
                  <a:srgbClr val="FF3300"/>
                </a:solidFill>
                <a:latin typeface="Times New Roman" panose="02020603050405020304" pitchFamily="18" charset="0"/>
              </a:rPr>
              <a:t>2-  كيف نقيم العملاء</a:t>
            </a:r>
            <a:endParaRPr lang="en-US" altLang="en-US" sz="4000" b="1">
              <a:latin typeface="Times New Roman" panose="02020603050405020304" pitchFamily="18" charset="0"/>
            </a:endParaRPr>
          </a:p>
          <a:p>
            <a:r>
              <a:rPr lang="ar-SA" altLang="en-US" sz="4000" b="1">
                <a:solidFill>
                  <a:srgbClr val="FF00FF"/>
                </a:solidFill>
                <a:latin typeface="Times New Roman" panose="02020603050405020304" pitchFamily="18" charset="0"/>
              </a:rPr>
              <a:t>3-  كيف نتعامل مع المنظمات</a:t>
            </a:r>
            <a:endParaRPr lang="en-US" altLang="en-US" sz="4000" b="1">
              <a:latin typeface="Times New Roman" panose="02020603050405020304" pitchFamily="18" charset="0"/>
            </a:endParaRPr>
          </a:p>
          <a:p>
            <a:r>
              <a:rPr lang="ar-SA" altLang="en-US" sz="4000" b="1">
                <a:solidFill>
                  <a:srgbClr val="CC6600"/>
                </a:solidFill>
                <a:latin typeface="Times New Roman" panose="02020603050405020304" pitchFamily="18" charset="0"/>
              </a:rPr>
              <a:t>4-  كيف نقيم أساليب الادارة</a:t>
            </a:r>
            <a:endParaRPr lang="en-US" altLang="en-US" sz="2400">
              <a:latin typeface="Times New Roman" panose="02020603050405020304" pitchFamily="18" charset="0"/>
            </a:endParaRPr>
          </a:p>
        </p:txBody>
      </p:sp>
      <p:graphicFrame>
        <p:nvGraphicFramePr>
          <p:cNvPr id="11267" name="Object 3"/>
          <p:cNvGraphicFramePr>
            <a:graphicFrameLocks noChangeAspect="1"/>
          </p:cNvGraphicFramePr>
          <p:nvPr/>
        </p:nvGraphicFramePr>
        <p:xfrm flipH="1">
          <a:off x="304800" y="3048000"/>
          <a:ext cx="2309813" cy="2713038"/>
        </p:xfrm>
        <a:graphic>
          <a:graphicData uri="http://schemas.openxmlformats.org/presentationml/2006/ole">
            <mc:AlternateContent xmlns:mc="http://schemas.openxmlformats.org/markup-compatibility/2006">
              <mc:Choice xmlns:v="urn:schemas-microsoft-com:vml" Requires="v">
                <p:oleObj spid="_x0000_s3074" name="Clip" r:id="rId5" imgW="3192463" imgH="3749675" progId="MS_ClipArt_Gallery.2">
                  <p:embed/>
                </p:oleObj>
              </mc:Choice>
              <mc:Fallback>
                <p:oleObj name="Clip" r:id="rId5" imgW="3192463" imgH="3749675" progId="MS_ClipArt_Gallery.2">
                  <p:embed/>
                  <p:pic>
                    <p:nvPicPr>
                      <p:cNvPr id="1126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304800" y="3048000"/>
                        <a:ext cx="2309813" cy="2713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75463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11267"/>
                                        </p:tgtEl>
                                        <p:attrNameLst>
                                          <p:attrName>style.visibility</p:attrName>
                                        </p:attrNameLst>
                                      </p:cBhvr>
                                      <p:to>
                                        <p:strVal val="visible"/>
                                      </p:to>
                                    </p:set>
                                    <p:anim calcmode="lin" valueType="num">
                                      <p:cBhvr additive="base">
                                        <p:cTn id="15" dur="5000" fill="hold"/>
                                        <p:tgtEl>
                                          <p:spTgt spid="11267"/>
                                        </p:tgtEl>
                                        <p:attrNameLst>
                                          <p:attrName>ppt_x</p:attrName>
                                        </p:attrNameLst>
                                      </p:cBhvr>
                                      <p:tavLst>
                                        <p:tav tm="0">
                                          <p:val>
                                            <p:strVal val="#ppt_x"/>
                                          </p:val>
                                        </p:tav>
                                        <p:tav tm="100000">
                                          <p:val>
                                            <p:strVal val="#ppt_x"/>
                                          </p:val>
                                        </p:tav>
                                      </p:tavLst>
                                    </p:anim>
                                    <p:anim calcmode="lin" valueType="num">
                                      <p:cBhvr additive="base">
                                        <p:cTn id="16" dur="5000" fill="hold"/>
                                        <p:tgtEl>
                                          <p:spTgt spid="1126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0" y="1295400"/>
            <a:ext cx="3505200" cy="685800"/>
          </a:xfrm>
          <a:prstGeom prst="rect">
            <a:avLst/>
          </a:prstGeom>
          <a:solidFill>
            <a:srgbClr val="FFFF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التحليل الرباعي</a:t>
            </a:r>
            <a:endParaRPr lang="en-US" altLang="en-US" sz="3200" b="1">
              <a:latin typeface="Times New Roman" panose="02020603050405020304" pitchFamily="18" charset="0"/>
            </a:endParaRPr>
          </a:p>
        </p:txBody>
      </p:sp>
      <p:sp>
        <p:nvSpPr>
          <p:cNvPr id="12291" name="Rectangle 3"/>
          <p:cNvSpPr>
            <a:spLocks noChangeArrowheads="1"/>
          </p:cNvSpPr>
          <p:nvPr/>
        </p:nvSpPr>
        <p:spPr bwMode="auto">
          <a:xfrm>
            <a:off x="1524000" y="2286000"/>
            <a:ext cx="6477000" cy="8382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en-US" altLang="en-US" sz="3200">
                <a:latin typeface="Times New Roman" panose="02020603050405020304" pitchFamily="18" charset="0"/>
              </a:rPr>
              <a:t>S   W   O   T    Analysis</a:t>
            </a:r>
          </a:p>
        </p:txBody>
      </p:sp>
      <p:sp>
        <p:nvSpPr>
          <p:cNvPr id="12292" name="Line 4"/>
          <p:cNvSpPr>
            <a:spLocks noChangeShapeType="1"/>
          </p:cNvSpPr>
          <p:nvPr/>
        </p:nvSpPr>
        <p:spPr bwMode="auto">
          <a:xfrm>
            <a:off x="4191000" y="2971800"/>
            <a:ext cx="3352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Oval 5"/>
          <p:cNvSpPr>
            <a:spLocks noChangeArrowheads="1"/>
          </p:cNvSpPr>
          <p:nvPr/>
        </p:nvSpPr>
        <p:spPr bwMode="auto">
          <a:xfrm>
            <a:off x="7086600" y="3429000"/>
            <a:ext cx="1600200" cy="16764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Threats</a:t>
            </a:r>
          </a:p>
        </p:txBody>
      </p:sp>
      <p:sp>
        <p:nvSpPr>
          <p:cNvPr id="12294" name="Line 6"/>
          <p:cNvSpPr>
            <a:spLocks noChangeShapeType="1"/>
          </p:cNvSpPr>
          <p:nvPr/>
        </p:nvSpPr>
        <p:spPr bwMode="auto">
          <a:xfrm>
            <a:off x="4191000" y="2971800"/>
            <a:ext cx="12954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Oval 7"/>
          <p:cNvSpPr>
            <a:spLocks noChangeArrowheads="1"/>
          </p:cNvSpPr>
          <p:nvPr/>
        </p:nvSpPr>
        <p:spPr bwMode="auto">
          <a:xfrm>
            <a:off x="5105400" y="4114800"/>
            <a:ext cx="1676400" cy="15240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Opportunities</a:t>
            </a:r>
          </a:p>
        </p:txBody>
      </p:sp>
      <p:sp>
        <p:nvSpPr>
          <p:cNvPr id="12296" name="Line 8"/>
          <p:cNvSpPr>
            <a:spLocks noChangeShapeType="1"/>
          </p:cNvSpPr>
          <p:nvPr/>
        </p:nvSpPr>
        <p:spPr bwMode="auto">
          <a:xfrm flipH="1">
            <a:off x="3505200" y="29718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Oval 9"/>
          <p:cNvSpPr>
            <a:spLocks noChangeArrowheads="1"/>
          </p:cNvSpPr>
          <p:nvPr/>
        </p:nvSpPr>
        <p:spPr bwMode="auto">
          <a:xfrm>
            <a:off x="2743200" y="4191000"/>
            <a:ext cx="1600200" cy="152400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Weakness</a:t>
            </a:r>
          </a:p>
        </p:txBody>
      </p:sp>
      <p:sp>
        <p:nvSpPr>
          <p:cNvPr id="12298" name="Line 10"/>
          <p:cNvSpPr>
            <a:spLocks noChangeShapeType="1"/>
          </p:cNvSpPr>
          <p:nvPr/>
        </p:nvSpPr>
        <p:spPr bwMode="auto">
          <a:xfrm flipH="1">
            <a:off x="1676400" y="2971800"/>
            <a:ext cx="25146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Oval 11"/>
          <p:cNvSpPr>
            <a:spLocks noChangeArrowheads="1"/>
          </p:cNvSpPr>
          <p:nvPr/>
        </p:nvSpPr>
        <p:spPr bwMode="auto">
          <a:xfrm>
            <a:off x="457200" y="3657600"/>
            <a:ext cx="1600200" cy="15240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Strength</a:t>
            </a:r>
          </a:p>
        </p:txBody>
      </p:sp>
    </p:spTree>
    <p:extLst>
      <p:ext uri="{BB962C8B-B14F-4D97-AF65-F5344CB8AC3E}">
        <p14:creationId xmlns:p14="http://schemas.microsoft.com/office/powerpoint/2010/main" val="1780611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1"/>
                                        </p:tgtEl>
                                        <p:attrNameLst>
                                          <p:attrName>style.visibility</p:attrName>
                                        </p:attrNameLst>
                                      </p:cBhvr>
                                      <p:to>
                                        <p:strVal val="visible"/>
                                      </p:to>
                                    </p:set>
                                    <p:animEffect transition="in" filter="checkerboard(across)">
                                      <p:cBhvr>
                                        <p:cTn id="12" dur="500"/>
                                        <p:tgtEl>
                                          <p:spTgt spid="122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presetSubtype="0" fill="hold" nodeType="clickEffect">
                                  <p:stCondLst>
                                    <p:cond delay="0"/>
                                  </p:stCondLst>
                                  <p:childTnLst>
                                    <p:set>
                                      <p:cBhvr>
                                        <p:cTn id="16" dur="1" fill="hold">
                                          <p:stCondLst>
                                            <p:cond delay="0"/>
                                          </p:stCondLst>
                                        </p:cTn>
                                        <p:tgtEl>
                                          <p:spTgt spid="12298"/>
                                        </p:tgtEl>
                                        <p:attrNameLst>
                                          <p:attrName>style.visibility</p:attrName>
                                        </p:attrNameLst>
                                      </p:cBhvr>
                                      <p:to>
                                        <p:strVal val="visible"/>
                                      </p:to>
                                    </p:set>
                                    <p:anim calcmode="lin" valueType="num">
                                      <p:cBhvr>
                                        <p:cTn id="17" dur="1000" fill="hold"/>
                                        <p:tgtEl>
                                          <p:spTgt spid="12298"/>
                                        </p:tgtEl>
                                        <p:attrNameLst>
                                          <p:attrName>ppt_w</p:attrName>
                                        </p:attrNameLst>
                                      </p:cBhvr>
                                      <p:tavLst>
                                        <p:tav tm="0">
                                          <p:val>
                                            <p:fltVal val="0"/>
                                          </p:val>
                                        </p:tav>
                                        <p:tav tm="100000">
                                          <p:val>
                                            <p:strVal val="#ppt_w"/>
                                          </p:val>
                                        </p:tav>
                                      </p:tavLst>
                                    </p:anim>
                                    <p:anim calcmode="lin" valueType="num">
                                      <p:cBhvr>
                                        <p:cTn id="18" dur="1000" fill="hold"/>
                                        <p:tgtEl>
                                          <p:spTgt spid="12298"/>
                                        </p:tgtEl>
                                        <p:attrNameLst>
                                          <p:attrName>ppt_h</p:attrName>
                                        </p:attrNameLst>
                                      </p:cBhvr>
                                      <p:tavLst>
                                        <p:tav tm="0">
                                          <p:val>
                                            <p:fltVal val="0"/>
                                          </p:val>
                                        </p:tav>
                                        <p:tav tm="100000">
                                          <p:val>
                                            <p:strVal val="#ppt_h"/>
                                          </p:val>
                                        </p:tav>
                                      </p:tavLst>
                                    </p:anim>
                                    <p:anim calcmode="lin" valueType="num">
                                      <p:cBhvr>
                                        <p:cTn id="19" dur="1000" fill="hold"/>
                                        <p:tgtEl>
                                          <p:spTgt spid="12298"/>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22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2299"/>
                                        </p:tgtEl>
                                        <p:attrNameLst>
                                          <p:attrName>style.visibility</p:attrName>
                                        </p:attrNameLst>
                                      </p:cBhvr>
                                      <p:to>
                                        <p:strVal val="visible"/>
                                      </p:to>
                                    </p:set>
                                    <p:animEffect transition="in" filter="slide(fromBottom)">
                                      <p:cBhvr>
                                        <p:cTn id="25" dur="500"/>
                                        <p:tgtEl>
                                          <p:spTgt spid="1229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nodeType="clickEffect">
                                  <p:stCondLst>
                                    <p:cond delay="0"/>
                                  </p:stCondLst>
                                  <p:childTnLst>
                                    <p:set>
                                      <p:cBhvr>
                                        <p:cTn id="29" dur="1" fill="hold">
                                          <p:stCondLst>
                                            <p:cond delay="0"/>
                                          </p:stCondLst>
                                        </p:cTn>
                                        <p:tgtEl>
                                          <p:spTgt spid="12296"/>
                                        </p:tgtEl>
                                        <p:attrNameLst>
                                          <p:attrName>style.visibility</p:attrName>
                                        </p:attrNameLst>
                                      </p:cBhvr>
                                      <p:to>
                                        <p:strVal val="visible"/>
                                      </p:to>
                                    </p:set>
                                    <p:anim calcmode="lin" valueType="num">
                                      <p:cBhvr>
                                        <p:cTn id="30" dur="1000" fill="hold"/>
                                        <p:tgtEl>
                                          <p:spTgt spid="12296"/>
                                        </p:tgtEl>
                                        <p:attrNameLst>
                                          <p:attrName>ppt_w</p:attrName>
                                        </p:attrNameLst>
                                      </p:cBhvr>
                                      <p:tavLst>
                                        <p:tav tm="0">
                                          <p:val>
                                            <p:fltVal val="0"/>
                                          </p:val>
                                        </p:tav>
                                        <p:tav tm="100000">
                                          <p:val>
                                            <p:strVal val="#ppt_w"/>
                                          </p:val>
                                        </p:tav>
                                      </p:tavLst>
                                    </p:anim>
                                    <p:anim calcmode="lin" valueType="num">
                                      <p:cBhvr>
                                        <p:cTn id="31" dur="1000" fill="hold"/>
                                        <p:tgtEl>
                                          <p:spTgt spid="12296"/>
                                        </p:tgtEl>
                                        <p:attrNameLst>
                                          <p:attrName>ppt_h</p:attrName>
                                        </p:attrNameLst>
                                      </p:cBhvr>
                                      <p:tavLst>
                                        <p:tav tm="0">
                                          <p:val>
                                            <p:fltVal val="0"/>
                                          </p:val>
                                        </p:tav>
                                        <p:tav tm="100000">
                                          <p:val>
                                            <p:strVal val="#ppt_h"/>
                                          </p:val>
                                        </p:tav>
                                      </p:tavLst>
                                    </p:anim>
                                    <p:anim calcmode="lin" valueType="num">
                                      <p:cBhvr>
                                        <p:cTn id="32" dur="1000" fill="hold"/>
                                        <p:tgtEl>
                                          <p:spTgt spid="12296"/>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22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2297"/>
                                        </p:tgtEl>
                                        <p:attrNameLst>
                                          <p:attrName>style.visibility</p:attrName>
                                        </p:attrNameLst>
                                      </p:cBhvr>
                                      <p:to>
                                        <p:strVal val="visible"/>
                                      </p:to>
                                    </p:set>
                                    <p:animEffect transition="in" filter="slide(fromBottom)">
                                      <p:cBhvr>
                                        <p:cTn id="38" dur="500"/>
                                        <p:tgtEl>
                                          <p:spTgt spid="1229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5" presetClass="entr" presetSubtype="0" fill="hold" nodeType="clickEffect">
                                  <p:stCondLst>
                                    <p:cond delay="0"/>
                                  </p:stCondLst>
                                  <p:childTnLst>
                                    <p:set>
                                      <p:cBhvr>
                                        <p:cTn id="42" dur="1" fill="hold">
                                          <p:stCondLst>
                                            <p:cond delay="0"/>
                                          </p:stCondLst>
                                        </p:cTn>
                                        <p:tgtEl>
                                          <p:spTgt spid="12294"/>
                                        </p:tgtEl>
                                        <p:attrNameLst>
                                          <p:attrName>style.visibility</p:attrName>
                                        </p:attrNameLst>
                                      </p:cBhvr>
                                      <p:to>
                                        <p:strVal val="visible"/>
                                      </p:to>
                                    </p:set>
                                    <p:anim calcmode="lin" valueType="num">
                                      <p:cBhvr>
                                        <p:cTn id="43" dur="1000" fill="hold"/>
                                        <p:tgtEl>
                                          <p:spTgt spid="12294"/>
                                        </p:tgtEl>
                                        <p:attrNameLst>
                                          <p:attrName>ppt_w</p:attrName>
                                        </p:attrNameLst>
                                      </p:cBhvr>
                                      <p:tavLst>
                                        <p:tav tm="0">
                                          <p:val>
                                            <p:fltVal val="0"/>
                                          </p:val>
                                        </p:tav>
                                        <p:tav tm="100000">
                                          <p:val>
                                            <p:strVal val="#ppt_w"/>
                                          </p:val>
                                        </p:tav>
                                      </p:tavLst>
                                    </p:anim>
                                    <p:anim calcmode="lin" valueType="num">
                                      <p:cBhvr>
                                        <p:cTn id="44" dur="1000" fill="hold"/>
                                        <p:tgtEl>
                                          <p:spTgt spid="12294"/>
                                        </p:tgtEl>
                                        <p:attrNameLst>
                                          <p:attrName>ppt_h</p:attrName>
                                        </p:attrNameLst>
                                      </p:cBhvr>
                                      <p:tavLst>
                                        <p:tav tm="0">
                                          <p:val>
                                            <p:fltVal val="0"/>
                                          </p:val>
                                        </p:tav>
                                        <p:tav tm="100000">
                                          <p:val>
                                            <p:strVal val="#ppt_h"/>
                                          </p:val>
                                        </p:tav>
                                      </p:tavLst>
                                    </p:anim>
                                    <p:anim calcmode="lin" valueType="num">
                                      <p:cBhvr>
                                        <p:cTn id="45" dur="1000" fill="hold"/>
                                        <p:tgtEl>
                                          <p:spTgt spid="12294"/>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22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2295"/>
                                        </p:tgtEl>
                                        <p:attrNameLst>
                                          <p:attrName>style.visibility</p:attrName>
                                        </p:attrNameLst>
                                      </p:cBhvr>
                                      <p:to>
                                        <p:strVal val="visible"/>
                                      </p:to>
                                    </p:set>
                                    <p:animEffect transition="in" filter="randombar(horizontal)">
                                      <p:cBhvr>
                                        <p:cTn id="51" dur="500"/>
                                        <p:tgtEl>
                                          <p:spTgt spid="1229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1" fill="hold" nodeType="clickEffect">
                                  <p:stCondLst>
                                    <p:cond delay="0"/>
                                  </p:stCondLst>
                                  <p:childTnLst>
                                    <p:set>
                                      <p:cBhvr>
                                        <p:cTn id="55" dur="1" fill="hold">
                                          <p:stCondLst>
                                            <p:cond delay="0"/>
                                          </p:stCondLst>
                                        </p:cTn>
                                        <p:tgtEl>
                                          <p:spTgt spid="12292"/>
                                        </p:tgtEl>
                                        <p:attrNameLst>
                                          <p:attrName>style.visibility</p:attrName>
                                        </p:attrNameLst>
                                      </p:cBhvr>
                                      <p:to>
                                        <p:strVal val="visible"/>
                                      </p:to>
                                    </p:set>
                                    <p:anim calcmode="lin" valueType="num">
                                      <p:cBhvr additive="base">
                                        <p:cTn id="56" dur="500" fill="hold"/>
                                        <p:tgtEl>
                                          <p:spTgt spid="12292"/>
                                        </p:tgtEl>
                                        <p:attrNameLst>
                                          <p:attrName>ppt_x</p:attrName>
                                        </p:attrNameLst>
                                      </p:cBhvr>
                                      <p:tavLst>
                                        <p:tav tm="0">
                                          <p:val>
                                            <p:strVal val="#ppt_x"/>
                                          </p:val>
                                        </p:tav>
                                        <p:tav tm="100000">
                                          <p:val>
                                            <p:strVal val="#ppt_x"/>
                                          </p:val>
                                        </p:tav>
                                      </p:tavLst>
                                    </p:anim>
                                    <p:anim calcmode="lin" valueType="num">
                                      <p:cBhvr additive="base">
                                        <p:cTn id="57" dur="500" fill="hold"/>
                                        <p:tgtEl>
                                          <p:spTgt spid="12292"/>
                                        </p:tgtEl>
                                        <p:attrNameLst>
                                          <p:attrName>ppt_y</p:attrName>
                                        </p:attrNameLst>
                                      </p:cBhvr>
                                      <p:tavLst>
                                        <p:tav tm="0">
                                          <p:val>
                                            <p:strVal val="0-#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2293"/>
                                        </p:tgtEl>
                                        <p:attrNameLst>
                                          <p:attrName>style.visibility</p:attrName>
                                        </p:attrNameLst>
                                      </p:cBhvr>
                                      <p:to>
                                        <p:strVal val="visible"/>
                                      </p:to>
                                    </p:set>
                                    <p:animEffect transition="in" filter="box(in)">
                                      <p:cBhvr>
                                        <p:cTn id="62"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animBg="1" autoUpdateAnimBg="0"/>
      <p:bldP spid="12293" grpId="0" animBg="1" autoUpdateAnimBg="0"/>
      <p:bldP spid="12295" grpId="0" animBg="1" autoUpdateAnimBg="0"/>
      <p:bldP spid="12297" grpId="0" animBg="1" autoUpdateAnimBg="0"/>
      <p:bldP spid="12299" grpId="0" animBg="1" autoUpdateAnimBg="0"/>
    </p:bldLst>
  </p:timing>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43000"/>
            <a:ext cx="8229600" cy="1143000"/>
          </a:xfrm>
          <a:solidFill>
            <a:srgbClr val="FFFF66"/>
          </a:solidFill>
        </p:spPr>
        <p:txBody>
          <a:bodyPr/>
          <a:lstStyle/>
          <a:p>
            <a:pPr eaLnBrk="1" hangingPunct="1"/>
            <a:r>
              <a:rPr lang="ar-SA" altLang="en-US" b="1" smtClean="0"/>
              <a:t>معايير قياس جودة الخدمة</a:t>
            </a:r>
            <a:r>
              <a:rPr lang="ar-SA" altLang="en-US" smtClean="0"/>
              <a:t> </a:t>
            </a:r>
            <a:endParaRPr lang="en-US" altLang="en-US" smtClean="0"/>
          </a:p>
        </p:txBody>
      </p:sp>
      <p:sp>
        <p:nvSpPr>
          <p:cNvPr id="13315" name="Rectangle 3"/>
          <p:cNvSpPr>
            <a:spLocks noChangeArrowheads="1"/>
          </p:cNvSpPr>
          <p:nvPr/>
        </p:nvSpPr>
        <p:spPr bwMode="auto">
          <a:xfrm>
            <a:off x="2514600" y="2743200"/>
            <a:ext cx="59436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a:latin typeface="Times New Roman" panose="02020603050405020304" pitchFamily="18" charset="0"/>
              </a:rPr>
              <a:t>1</a:t>
            </a:r>
            <a:r>
              <a:rPr lang="ar-SA" altLang="en-US" sz="3200" b="1">
                <a:latin typeface="Times New Roman" panose="02020603050405020304" pitchFamily="18" charset="0"/>
              </a:rPr>
              <a:t>- </a:t>
            </a:r>
            <a:r>
              <a:rPr lang="ar-SA" altLang="en-US" sz="3200" b="1"/>
              <a:t>معرفة</a:t>
            </a:r>
            <a:r>
              <a:rPr lang="ar-SA" altLang="en-US" sz="3200"/>
              <a:t> </a:t>
            </a:r>
            <a:r>
              <a:rPr lang="ar-SA" altLang="en-US" sz="3200" b="1">
                <a:latin typeface="Times New Roman" panose="02020603050405020304" pitchFamily="18" charset="0"/>
              </a:rPr>
              <a:t>درجة توقعات العملاء ورغباتهم</a:t>
            </a:r>
            <a:endParaRPr lang="en-US" altLang="en-US" sz="3200" b="1">
              <a:latin typeface="Times New Roman" panose="02020603050405020304" pitchFamily="18" charset="0"/>
            </a:endParaRPr>
          </a:p>
        </p:txBody>
      </p:sp>
      <p:sp>
        <p:nvSpPr>
          <p:cNvPr id="13316" name="Rectangle 4"/>
          <p:cNvSpPr>
            <a:spLocks noChangeArrowheads="1"/>
          </p:cNvSpPr>
          <p:nvPr/>
        </p:nvSpPr>
        <p:spPr bwMode="auto">
          <a:xfrm>
            <a:off x="2514600" y="3810000"/>
            <a:ext cx="5029200" cy="685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400" b="1">
                <a:latin typeface="Times New Roman" panose="02020603050405020304" pitchFamily="18" charset="0"/>
              </a:rPr>
              <a:t>أ- هل يعرف مقدم الخدمة توقعات العميل سلفا</a:t>
            </a:r>
            <a:endParaRPr lang="en-US" altLang="en-US" sz="2400" b="1">
              <a:latin typeface="Times New Roman" panose="02020603050405020304" pitchFamily="18" charset="0"/>
            </a:endParaRPr>
          </a:p>
        </p:txBody>
      </p:sp>
      <p:sp>
        <p:nvSpPr>
          <p:cNvPr id="13317" name="Rectangle 5"/>
          <p:cNvSpPr>
            <a:spLocks noChangeArrowheads="1"/>
          </p:cNvSpPr>
          <p:nvPr/>
        </p:nvSpPr>
        <p:spPr bwMode="auto">
          <a:xfrm>
            <a:off x="2590800" y="4724400"/>
            <a:ext cx="5029200" cy="18288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ب- هل يفهم ما يريده العميل من حيث</a:t>
            </a:r>
          </a:p>
          <a:p>
            <a:r>
              <a:rPr lang="ar-SA" altLang="en-US" sz="2400" b="1">
                <a:latin typeface="Times New Roman" panose="02020603050405020304" pitchFamily="18" charset="0"/>
              </a:rPr>
              <a:t>	- دقة الخدمة</a:t>
            </a:r>
          </a:p>
          <a:p>
            <a:pPr lvl="2">
              <a:buFontTx/>
              <a:buChar char="-"/>
            </a:pPr>
            <a:r>
              <a:rPr lang="ar-SA" altLang="en-US" sz="2400" b="1">
                <a:latin typeface="Times New Roman" panose="02020603050405020304" pitchFamily="18" charset="0"/>
              </a:rPr>
              <a:t>- سرعة ادائها</a:t>
            </a:r>
          </a:p>
          <a:p>
            <a:pPr lvl="2">
              <a:buFontTx/>
              <a:buChar char="-"/>
            </a:pPr>
            <a:r>
              <a:rPr lang="ar-SA" altLang="en-US" sz="2400" b="1">
                <a:latin typeface="Times New Roman" panose="02020603050405020304" pitchFamily="18" charset="0"/>
              </a:rPr>
              <a:t>- سلوك مقدمها</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3641003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arn(inHorizontal)">
                                      <p:cBhvr>
                                        <p:cTn id="7" dur="500"/>
                                        <p:tgtEl>
                                          <p:spTgt spid="1331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barn(inHorizontal)">
                                      <p:cBhvr>
                                        <p:cTn id="12" dur="500"/>
                                        <p:tgtEl>
                                          <p:spTgt spid="13315"/>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barn(inHorizontal)">
                                      <p:cBhvr>
                                        <p:cTn id="17" dur="500"/>
                                        <p:tgtEl>
                                          <p:spTgt spid="13316"/>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3317"/>
                                        </p:tgtEl>
                                        <p:attrNameLst>
                                          <p:attrName>style.visibility</p:attrName>
                                        </p:attrNameLst>
                                      </p:cBhvr>
                                      <p:to>
                                        <p:strVal val="visible"/>
                                      </p:to>
                                    </p:set>
                                    <p:animEffect transition="in" filter="barn(inHorizontal)">
                                      <p:cBhvr>
                                        <p:cTn id="22" dur="500"/>
                                        <p:tgtEl>
                                          <p:spTgt spid="13317"/>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autoUpdateAnimBg="0"/>
      <p:bldP spid="13315" grpId="0" animBg="1" autoUpdateAnimBg="0"/>
      <p:bldP spid="13316" grpId="0" animBg="1" autoUpdateAnimBg="0"/>
      <p:bldP spid="13317" grpId="0" animBg="1"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14400" y="1066800"/>
            <a:ext cx="7543800" cy="7620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4339" name="Rectangle 3"/>
          <p:cNvSpPr>
            <a:spLocks noChangeArrowheads="1"/>
          </p:cNvSpPr>
          <p:nvPr/>
        </p:nvSpPr>
        <p:spPr bwMode="auto">
          <a:xfrm>
            <a:off x="1676400" y="2286000"/>
            <a:ext cx="6477000" cy="6858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a:latin typeface="Times New Roman" panose="02020603050405020304" pitchFamily="18" charset="0"/>
              </a:rPr>
              <a:t>2</a:t>
            </a:r>
            <a:r>
              <a:rPr lang="ar-SA" altLang="en-US" sz="3200" b="1">
                <a:latin typeface="Times New Roman" panose="02020603050405020304" pitchFamily="18" charset="0"/>
              </a:rPr>
              <a:t>- </a:t>
            </a:r>
            <a:r>
              <a:rPr lang="ar-SA" altLang="en-US" sz="3200" b="1">
                <a:solidFill>
                  <a:srgbClr val="FF6699"/>
                </a:solidFill>
                <a:latin typeface="Times New Roman" panose="02020603050405020304" pitchFamily="18" charset="0"/>
              </a:rPr>
              <a:t>درجة تمكن العميل من الحصول على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4340" name="Rectangle 4"/>
          <p:cNvSpPr>
            <a:spLocks noChangeArrowheads="1"/>
          </p:cNvSpPr>
          <p:nvPr/>
        </p:nvSpPr>
        <p:spPr bwMode="auto">
          <a:xfrm>
            <a:off x="2057400" y="3276600"/>
            <a:ext cx="5943600" cy="68580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contourClr>
              <a:srgbClr val="00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400" b="1">
                <a:latin typeface="Times New Roman" panose="02020603050405020304" pitchFamily="18" charset="0"/>
              </a:rPr>
              <a:t>أ- ما هي درجة الفورية في حصول العميل على الخدمة.</a:t>
            </a:r>
            <a:endParaRPr lang="en-US" altLang="en-US" sz="2400" b="1">
              <a:latin typeface="Times New Roman" panose="02020603050405020304" pitchFamily="18" charset="0"/>
            </a:endParaRPr>
          </a:p>
        </p:txBody>
      </p:sp>
      <p:sp>
        <p:nvSpPr>
          <p:cNvPr id="14341" name="Rectangle 5"/>
          <p:cNvSpPr>
            <a:spLocks noChangeArrowheads="1"/>
          </p:cNvSpPr>
          <p:nvPr/>
        </p:nvSpPr>
        <p:spPr bwMode="auto">
          <a:xfrm>
            <a:off x="2133600" y="4343400"/>
            <a:ext cx="5791200" cy="990600"/>
          </a:xfrm>
          <a:prstGeom prst="rect">
            <a:avLst/>
          </a:prstGeom>
          <a:solidFill>
            <a:srgbClr val="FF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FF"/>
            </a:extrusionClr>
            <a:contourClr>
              <a:srgbClr val="FF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 ب- ما هو الوقت الذي يمر بين طلب العميل</a:t>
            </a:r>
          </a:p>
          <a:p>
            <a:r>
              <a:rPr lang="ar-SA" altLang="en-US" sz="2400" b="1">
                <a:latin typeface="Times New Roman" panose="02020603050405020304" pitchFamily="18" charset="0"/>
              </a:rPr>
              <a:t> </a:t>
            </a:r>
            <a:r>
              <a:rPr lang="en-US" altLang="en-US" sz="2400" b="1">
                <a:latin typeface="Times New Roman" panose="02020603050405020304" pitchFamily="18" charset="0"/>
              </a:rPr>
              <a:t>     </a:t>
            </a:r>
            <a:r>
              <a:rPr lang="ar-SA" altLang="en-US" sz="2400" b="1">
                <a:latin typeface="Times New Roman" panose="02020603050405020304" pitchFamily="18" charset="0"/>
              </a:rPr>
              <a:t>للخدمة وحصوله عليها.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4342" name="Rectangle 6"/>
          <p:cNvSpPr>
            <a:spLocks noChangeArrowheads="1"/>
          </p:cNvSpPr>
          <p:nvPr/>
        </p:nvSpPr>
        <p:spPr bwMode="auto">
          <a:xfrm>
            <a:off x="2667000" y="5638800"/>
            <a:ext cx="4953000" cy="685800"/>
          </a:xfrm>
          <a:prstGeom prst="rect">
            <a:avLst/>
          </a:prstGeom>
          <a:solidFill>
            <a:srgbClr val="FFCC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CC"/>
            </a:extrusionClr>
            <a:contourClr>
              <a:srgbClr val="FFCC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ج- هل هناك صفوف انتظار؟</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3027507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randombar(horizontal)">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randombar(horizontal)">
                                      <p:cBhvr>
                                        <p:cTn id="12" dur="500"/>
                                        <p:tgtEl>
                                          <p:spTgt spid="14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randombar(horizontal)">
                                      <p:cBhvr>
                                        <p:cTn id="17" dur="500"/>
                                        <p:tgtEl>
                                          <p:spTgt spid="143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341"/>
                                        </p:tgtEl>
                                        <p:attrNameLst>
                                          <p:attrName>style.visibility</p:attrName>
                                        </p:attrNameLst>
                                      </p:cBhvr>
                                      <p:to>
                                        <p:strVal val="visible"/>
                                      </p:to>
                                    </p:set>
                                    <p:animEffect transition="in" filter="randombar(horizontal)">
                                      <p:cBhvr>
                                        <p:cTn id="22" dur="500"/>
                                        <p:tgtEl>
                                          <p:spTgt spid="143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342"/>
                                        </p:tgtEl>
                                        <p:attrNameLst>
                                          <p:attrName>style.visibility</p:attrName>
                                        </p:attrNameLst>
                                      </p:cBhvr>
                                      <p:to>
                                        <p:strVal val="visible"/>
                                      </p:to>
                                    </p:set>
                                    <p:animEffect transition="in" filter="randombar(horizontal)">
                                      <p:cBhvr>
                                        <p:cTn id="2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0" animBg="1" autoUpdateAnimBg="0"/>
      <p:bldP spid="14340" grpId="0" animBg="1" autoUpdateAnimBg="0"/>
      <p:bldP spid="14341" grpId="0" animBg="1" autoUpdateAnimBg="0"/>
      <p:bldP spid="14342" grpId="0" animBg="1"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14400" y="990600"/>
            <a:ext cx="7467600" cy="838200"/>
          </a:xfrm>
          <a:prstGeom prst="rect">
            <a:avLst/>
          </a:prstGeom>
          <a:solidFill>
            <a:srgbClr val="FFFF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5363" name="Rectangle 3"/>
          <p:cNvSpPr>
            <a:spLocks noChangeArrowheads="1"/>
          </p:cNvSpPr>
          <p:nvPr/>
        </p:nvSpPr>
        <p:spPr bwMode="auto">
          <a:xfrm>
            <a:off x="1676400" y="2133600"/>
            <a:ext cx="6477000" cy="6858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a:solidFill>
                  <a:srgbClr val="FF6699"/>
                </a:solidFill>
                <a:latin typeface="Times New Roman" panose="02020603050405020304" pitchFamily="18" charset="0"/>
              </a:rPr>
              <a:t>3- درجة كفاءة مقدم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5364" name="Rectangle 4"/>
          <p:cNvSpPr>
            <a:spLocks noChangeArrowheads="1"/>
          </p:cNvSpPr>
          <p:nvPr/>
        </p:nvSpPr>
        <p:spPr bwMode="auto">
          <a:xfrm>
            <a:off x="5410200" y="3048000"/>
            <a:ext cx="2971800" cy="685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أ- ما هي اتجاهاته؟</a:t>
            </a:r>
            <a:endParaRPr lang="en-US" altLang="en-US" sz="2400" b="1">
              <a:latin typeface="Times New Roman" panose="02020603050405020304" pitchFamily="18" charset="0"/>
            </a:endParaRPr>
          </a:p>
        </p:txBody>
      </p:sp>
      <p:sp>
        <p:nvSpPr>
          <p:cNvPr id="15365" name="Rectangle 5"/>
          <p:cNvSpPr>
            <a:spLocks noChangeArrowheads="1"/>
          </p:cNvSpPr>
          <p:nvPr/>
        </p:nvSpPr>
        <p:spPr bwMode="auto">
          <a:xfrm>
            <a:off x="5410200" y="4953000"/>
            <a:ext cx="2971800" cy="7620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 ج-ما هي مهاراته؟</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5366" name="Rectangle 6"/>
          <p:cNvSpPr>
            <a:spLocks noChangeArrowheads="1"/>
          </p:cNvSpPr>
          <p:nvPr/>
        </p:nvSpPr>
        <p:spPr bwMode="auto">
          <a:xfrm>
            <a:off x="228600" y="3962400"/>
            <a:ext cx="4724400" cy="6858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ـ-درجة المعرفة</a:t>
            </a:r>
            <a:r>
              <a:rPr lang="en-US" altLang="en-US" sz="2400" b="1">
                <a:latin typeface="Times New Roman" panose="02020603050405020304" pitchFamily="18" charset="0"/>
              </a:rPr>
              <a:t> </a:t>
            </a:r>
            <a:r>
              <a:rPr lang="ar-SA" altLang="en-US" sz="2400" b="1">
                <a:latin typeface="Times New Roman" panose="02020603050405020304" pitchFamily="18" charset="0"/>
              </a:rPr>
              <a:t>عن الخدمة واتمام تقديمها.</a:t>
            </a:r>
            <a:endParaRPr lang="en-US" altLang="en-US" sz="2400" b="1">
              <a:latin typeface="Times New Roman" panose="02020603050405020304" pitchFamily="18" charset="0"/>
            </a:endParaRPr>
          </a:p>
        </p:txBody>
      </p:sp>
      <p:sp>
        <p:nvSpPr>
          <p:cNvPr id="15367" name="Rectangle 7"/>
          <p:cNvSpPr>
            <a:spLocks noChangeArrowheads="1"/>
          </p:cNvSpPr>
          <p:nvPr/>
        </p:nvSpPr>
        <p:spPr bwMode="auto">
          <a:xfrm>
            <a:off x="5410200" y="3962400"/>
            <a:ext cx="2971800" cy="685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ب- ما هي معلوماته؟</a:t>
            </a:r>
            <a:endParaRPr lang="en-US" altLang="en-US" sz="2400" b="1">
              <a:latin typeface="Times New Roman" panose="02020603050405020304" pitchFamily="18" charset="0"/>
            </a:endParaRPr>
          </a:p>
        </p:txBody>
      </p:sp>
      <p:sp>
        <p:nvSpPr>
          <p:cNvPr id="15368" name="Rectangle 8"/>
          <p:cNvSpPr>
            <a:spLocks noChangeArrowheads="1"/>
          </p:cNvSpPr>
          <p:nvPr/>
        </p:nvSpPr>
        <p:spPr bwMode="auto">
          <a:xfrm>
            <a:off x="228600" y="3048000"/>
            <a:ext cx="472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 -أفكار عن الخدمة وطريقة تقديمها.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5369" name="Rectangle 9"/>
          <p:cNvSpPr>
            <a:spLocks noChangeArrowheads="1"/>
          </p:cNvSpPr>
          <p:nvPr/>
        </p:nvSpPr>
        <p:spPr bwMode="auto">
          <a:xfrm>
            <a:off x="228600" y="5029200"/>
            <a:ext cx="4724400" cy="6858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-تقديمها على الوجه الذي يرضي العميل.</a:t>
            </a:r>
            <a:endParaRPr lang="en-US" altLang="en-US" sz="2400" b="1">
              <a:latin typeface="Times New Roman" panose="02020603050405020304" pitchFamily="18" charset="0"/>
            </a:endParaRPr>
          </a:p>
        </p:txBody>
      </p:sp>
      <p:sp>
        <p:nvSpPr>
          <p:cNvPr id="15370" name="Line 10"/>
          <p:cNvSpPr>
            <a:spLocks noChangeShapeType="1"/>
          </p:cNvSpPr>
          <p:nvPr/>
        </p:nvSpPr>
        <p:spPr bwMode="auto">
          <a:xfrm flipH="1">
            <a:off x="5029200" y="35052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Line 11"/>
          <p:cNvSpPr>
            <a:spLocks noChangeShapeType="1"/>
          </p:cNvSpPr>
          <p:nvPr/>
        </p:nvSpPr>
        <p:spPr bwMode="auto">
          <a:xfrm flipH="1">
            <a:off x="4953000" y="42672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Line 12"/>
          <p:cNvSpPr>
            <a:spLocks noChangeShapeType="1"/>
          </p:cNvSpPr>
          <p:nvPr/>
        </p:nvSpPr>
        <p:spPr bwMode="auto">
          <a:xfrm flipH="1">
            <a:off x="4953000" y="5334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47549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0-#ppt_w/2"/>
                                          </p:val>
                                        </p:tav>
                                        <p:tav tm="100000">
                                          <p:val>
                                            <p:strVal val="#ppt_x"/>
                                          </p:val>
                                        </p:tav>
                                      </p:tavLst>
                                    </p:anim>
                                    <p:anim calcmode="lin" valueType="num">
                                      <p:cBhvr additive="base">
                                        <p:cTn id="14"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4"/>
                                        </p:tgtEl>
                                        <p:attrNameLst>
                                          <p:attrName>style.visibility</p:attrName>
                                        </p:attrNameLst>
                                      </p:cBhvr>
                                      <p:to>
                                        <p:strVal val="visible"/>
                                      </p:to>
                                    </p:set>
                                    <p:anim calcmode="lin" valueType="num">
                                      <p:cBhvr additive="base">
                                        <p:cTn id="19" dur="500" fill="hold"/>
                                        <p:tgtEl>
                                          <p:spTgt spid="15364"/>
                                        </p:tgtEl>
                                        <p:attrNameLst>
                                          <p:attrName>ppt_x</p:attrName>
                                        </p:attrNameLst>
                                      </p:cBhvr>
                                      <p:tavLst>
                                        <p:tav tm="0">
                                          <p:val>
                                            <p:strVal val="0-#ppt_w/2"/>
                                          </p:val>
                                        </p:tav>
                                        <p:tav tm="100000">
                                          <p:val>
                                            <p:strVal val="#ppt_x"/>
                                          </p:val>
                                        </p:tav>
                                      </p:tavLst>
                                    </p:anim>
                                    <p:anim calcmode="lin" valueType="num">
                                      <p:cBhvr additive="base">
                                        <p:cTn id="20"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5370"/>
                                        </p:tgtEl>
                                        <p:attrNameLst>
                                          <p:attrName>style.visibility</p:attrName>
                                        </p:attrNameLst>
                                      </p:cBhvr>
                                      <p:to>
                                        <p:strVal val="visible"/>
                                      </p:to>
                                    </p:set>
                                    <p:anim calcmode="lin" valueType="num">
                                      <p:cBhvr additive="base">
                                        <p:cTn id="25" dur="500" fill="hold"/>
                                        <p:tgtEl>
                                          <p:spTgt spid="15370"/>
                                        </p:tgtEl>
                                        <p:attrNameLst>
                                          <p:attrName>ppt_x</p:attrName>
                                        </p:attrNameLst>
                                      </p:cBhvr>
                                      <p:tavLst>
                                        <p:tav tm="0">
                                          <p:val>
                                            <p:strVal val="0-#ppt_w/2"/>
                                          </p:val>
                                        </p:tav>
                                        <p:tav tm="100000">
                                          <p:val>
                                            <p:strVal val="#ppt_x"/>
                                          </p:val>
                                        </p:tav>
                                      </p:tavLst>
                                    </p:anim>
                                    <p:anim calcmode="lin" valueType="num">
                                      <p:cBhvr additive="base">
                                        <p:cTn id="26"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8"/>
                                        </p:tgtEl>
                                        <p:attrNameLst>
                                          <p:attrName>style.visibility</p:attrName>
                                        </p:attrNameLst>
                                      </p:cBhvr>
                                      <p:to>
                                        <p:strVal val="visible"/>
                                      </p:to>
                                    </p:set>
                                    <p:anim calcmode="lin" valueType="num">
                                      <p:cBhvr additive="base">
                                        <p:cTn id="31" dur="500" fill="hold"/>
                                        <p:tgtEl>
                                          <p:spTgt spid="15368"/>
                                        </p:tgtEl>
                                        <p:attrNameLst>
                                          <p:attrName>ppt_x</p:attrName>
                                        </p:attrNameLst>
                                      </p:cBhvr>
                                      <p:tavLst>
                                        <p:tav tm="0">
                                          <p:val>
                                            <p:strVal val="0-#ppt_w/2"/>
                                          </p:val>
                                        </p:tav>
                                        <p:tav tm="100000">
                                          <p:val>
                                            <p:strVal val="#ppt_x"/>
                                          </p:val>
                                        </p:tav>
                                      </p:tavLst>
                                    </p:anim>
                                    <p:anim calcmode="lin" valueType="num">
                                      <p:cBhvr additive="base">
                                        <p:cTn id="32"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7"/>
                                        </p:tgtEl>
                                        <p:attrNameLst>
                                          <p:attrName>style.visibility</p:attrName>
                                        </p:attrNameLst>
                                      </p:cBhvr>
                                      <p:to>
                                        <p:strVal val="visible"/>
                                      </p:to>
                                    </p:set>
                                    <p:anim calcmode="lin" valueType="num">
                                      <p:cBhvr additive="base">
                                        <p:cTn id="37" dur="500" fill="hold"/>
                                        <p:tgtEl>
                                          <p:spTgt spid="15367"/>
                                        </p:tgtEl>
                                        <p:attrNameLst>
                                          <p:attrName>ppt_x</p:attrName>
                                        </p:attrNameLst>
                                      </p:cBhvr>
                                      <p:tavLst>
                                        <p:tav tm="0">
                                          <p:val>
                                            <p:strVal val="0-#ppt_w/2"/>
                                          </p:val>
                                        </p:tav>
                                        <p:tav tm="100000">
                                          <p:val>
                                            <p:strVal val="#ppt_x"/>
                                          </p:val>
                                        </p:tav>
                                      </p:tavLst>
                                    </p:anim>
                                    <p:anim calcmode="lin" valueType="num">
                                      <p:cBhvr additive="base">
                                        <p:cTn id="38" dur="500" fill="hold"/>
                                        <p:tgtEl>
                                          <p:spTgt spid="1536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5371"/>
                                        </p:tgtEl>
                                        <p:attrNameLst>
                                          <p:attrName>style.visibility</p:attrName>
                                        </p:attrNameLst>
                                      </p:cBhvr>
                                      <p:to>
                                        <p:strVal val="visible"/>
                                      </p:to>
                                    </p:set>
                                    <p:anim calcmode="lin" valueType="num">
                                      <p:cBhvr additive="base">
                                        <p:cTn id="43" dur="500" fill="hold"/>
                                        <p:tgtEl>
                                          <p:spTgt spid="15371"/>
                                        </p:tgtEl>
                                        <p:attrNameLst>
                                          <p:attrName>ppt_x</p:attrName>
                                        </p:attrNameLst>
                                      </p:cBhvr>
                                      <p:tavLst>
                                        <p:tav tm="0">
                                          <p:val>
                                            <p:strVal val="0-#ppt_w/2"/>
                                          </p:val>
                                        </p:tav>
                                        <p:tav tm="100000">
                                          <p:val>
                                            <p:strVal val="#ppt_x"/>
                                          </p:val>
                                        </p:tav>
                                      </p:tavLst>
                                    </p:anim>
                                    <p:anim calcmode="lin" valueType="num">
                                      <p:cBhvr additive="base">
                                        <p:cTn id="44"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66"/>
                                        </p:tgtEl>
                                        <p:attrNameLst>
                                          <p:attrName>style.visibility</p:attrName>
                                        </p:attrNameLst>
                                      </p:cBhvr>
                                      <p:to>
                                        <p:strVal val="visible"/>
                                      </p:to>
                                    </p:set>
                                    <p:anim calcmode="lin" valueType="num">
                                      <p:cBhvr additive="base">
                                        <p:cTn id="49" dur="500" fill="hold"/>
                                        <p:tgtEl>
                                          <p:spTgt spid="15366"/>
                                        </p:tgtEl>
                                        <p:attrNameLst>
                                          <p:attrName>ppt_x</p:attrName>
                                        </p:attrNameLst>
                                      </p:cBhvr>
                                      <p:tavLst>
                                        <p:tav tm="0">
                                          <p:val>
                                            <p:strVal val="0-#ppt_w/2"/>
                                          </p:val>
                                        </p:tav>
                                        <p:tav tm="100000">
                                          <p:val>
                                            <p:strVal val="#ppt_x"/>
                                          </p:val>
                                        </p:tav>
                                      </p:tavLst>
                                    </p:anim>
                                    <p:anim calcmode="lin" valueType="num">
                                      <p:cBhvr additive="base">
                                        <p:cTn id="50"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365"/>
                                        </p:tgtEl>
                                        <p:attrNameLst>
                                          <p:attrName>style.visibility</p:attrName>
                                        </p:attrNameLst>
                                      </p:cBhvr>
                                      <p:to>
                                        <p:strVal val="visible"/>
                                      </p:to>
                                    </p:set>
                                    <p:anim calcmode="lin" valueType="num">
                                      <p:cBhvr additive="base">
                                        <p:cTn id="55" dur="500" fill="hold"/>
                                        <p:tgtEl>
                                          <p:spTgt spid="15365"/>
                                        </p:tgtEl>
                                        <p:attrNameLst>
                                          <p:attrName>ppt_x</p:attrName>
                                        </p:attrNameLst>
                                      </p:cBhvr>
                                      <p:tavLst>
                                        <p:tav tm="0">
                                          <p:val>
                                            <p:strVal val="0-#ppt_w/2"/>
                                          </p:val>
                                        </p:tav>
                                        <p:tav tm="100000">
                                          <p:val>
                                            <p:strVal val="#ppt_x"/>
                                          </p:val>
                                        </p:tav>
                                      </p:tavLst>
                                    </p:anim>
                                    <p:anim calcmode="lin" valueType="num">
                                      <p:cBhvr additive="base">
                                        <p:cTn id="56"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5372"/>
                                        </p:tgtEl>
                                        <p:attrNameLst>
                                          <p:attrName>style.visibility</p:attrName>
                                        </p:attrNameLst>
                                      </p:cBhvr>
                                      <p:to>
                                        <p:strVal val="visible"/>
                                      </p:to>
                                    </p:set>
                                    <p:anim calcmode="lin" valueType="num">
                                      <p:cBhvr additive="base">
                                        <p:cTn id="61" dur="500" fill="hold"/>
                                        <p:tgtEl>
                                          <p:spTgt spid="15372"/>
                                        </p:tgtEl>
                                        <p:attrNameLst>
                                          <p:attrName>ppt_x</p:attrName>
                                        </p:attrNameLst>
                                      </p:cBhvr>
                                      <p:tavLst>
                                        <p:tav tm="0">
                                          <p:val>
                                            <p:strVal val="0-#ppt_w/2"/>
                                          </p:val>
                                        </p:tav>
                                        <p:tav tm="100000">
                                          <p:val>
                                            <p:strVal val="#ppt_x"/>
                                          </p:val>
                                        </p:tav>
                                      </p:tavLst>
                                    </p:anim>
                                    <p:anim calcmode="lin" valueType="num">
                                      <p:cBhvr additive="base">
                                        <p:cTn id="62" dur="500" fill="hold"/>
                                        <p:tgtEl>
                                          <p:spTgt spid="15372"/>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5369"/>
                                        </p:tgtEl>
                                        <p:attrNameLst>
                                          <p:attrName>style.visibility</p:attrName>
                                        </p:attrNameLst>
                                      </p:cBhvr>
                                      <p:to>
                                        <p:strVal val="visible"/>
                                      </p:to>
                                    </p:set>
                                    <p:anim calcmode="lin" valueType="num">
                                      <p:cBhvr additive="base">
                                        <p:cTn id="67" dur="500" fill="hold"/>
                                        <p:tgtEl>
                                          <p:spTgt spid="15369"/>
                                        </p:tgtEl>
                                        <p:attrNameLst>
                                          <p:attrName>ppt_x</p:attrName>
                                        </p:attrNameLst>
                                      </p:cBhvr>
                                      <p:tavLst>
                                        <p:tav tm="0">
                                          <p:val>
                                            <p:strVal val="0-#ppt_w/2"/>
                                          </p:val>
                                        </p:tav>
                                        <p:tav tm="100000">
                                          <p:val>
                                            <p:strVal val="#ppt_x"/>
                                          </p:val>
                                        </p:tav>
                                      </p:tavLst>
                                    </p:anim>
                                    <p:anim calcmode="lin" valueType="num">
                                      <p:cBhvr additive="base">
                                        <p:cTn id="68"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3" grpId="0" animBg="1" autoUpdateAnimBg="0"/>
      <p:bldP spid="15364" grpId="0" animBg="1" autoUpdateAnimBg="0"/>
      <p:bldP spid="15365" grpId="0" animBg="1" autoUpdateAnimBg="0"/>
      <p:bldP spid="15366" grpId="0" animBg="1" autoUpdateAnimBg="0"/>
      <p:bldP spid="15367" grpId="0" animBg="1" autoUpdateAnimBg="0"/>
      <p:bldP spid="15368" grpId="0" animBg="1" autoUpdateAnimBg="0"/>
      <p:bldP spid="15369" grpId="0" animBg="1"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990600"/>
            <a:ext cx="75438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6387" name="Rectangle 3"/>
          <p:cNvSpPr>
            <a:spLocks noChangeArrowheads="1"/>
          </p:cNvSpPr>
          <p:nvPr/>
        </p:nvSpPr>
        <p:spPr bwMode="auto">
          <a:xfrm>
            <a:off x="2514600" y="2286000"/>
            <a:ext cx="48768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4- </a:t>
            </a:r>
            <a:r>
              <a:rPr lang="ar-SA" altLang="en-US" sz="3200" b="1">
                <a:solidFill>
                  <a:srgbClr val="FF6699"/>
                </a:solidFill>
                <a:latin typeface="Times New Roman" panose="02020603050405020304" pitchFamily="18" charset="0"/>
              </a:rPr>
              <a:t>الود والمجاملة.</a:t>
            </a:r>
            <a:endParaRPr lang="en-US" altLang="en-US" sz="3200" b="1">
              <a:solidFill>
                <a:srgbClr val="FF6699"/>
              </a:solidFill>
              <a:latin typeface="Times New Roman" panose="02020603050405020304" pitchFamily="18" charset="0"/>
            </a:endParaRPr>
          </a:p>
        </p:txBody>
      </p:sp>
      <p:sp>
        <p:nvSpPr>
          <p:cNvPr id="16388" name="Rectangle 4"/>
          <p:cNvSpPr>
            <a:spLocks noChangeArrowheads="1"/>
          </p:cNvSpPr>
          <p:nvPr/>
        </p:nvSpPr>
        <p:spPr bwMode="auto">
          <a:xfrm>
            <a:off x="2514600" y="3352800"/>
            <a:ext cx="5029200" cy="1447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ar-SA" altLang="en-US" sz="2400" b="1">
              <a:latin typeface="Times New Roman" panose="02020603050405020304" pitchFamily="18" charset="0"/>
            </a:endParaRPr>
          </a:p>
          <a:p>
            <a:r>
              <a:rPr lang="ar-SA" altLang="en-US" sz="2400" b="1">
                <a:latin typeface="Times New Roman" panose="02020603050405020304" pitchFamily="18" charset="0"/>
              </a:rPr>
              <a:t>* مدى توافر المشاعر الطيبة بين:</a:t>
            </a:r>
          </a:p>
          <a:p>
            <a:r>
              <a:rPr lang="ar-SA" altLang="en-US" sz="2400" b="1">
                <a:latin typeface="Times New Roman" panose="02020603050405020304" pitchFamily="18" charset="0"/>
              </a:rPr>
              <a:t>الأطراف المعنية: مقدم الخدمة وطالبها.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1844614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box(in)">
                                      <p:cBhvr>
                                        <p:cTn id="12" dur="500"/>
                                        <p:tgtEl>
                                          <p:spTgt spid="16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box(in)">
                                      <p:cBhvr>
                                        <p:cTn id="1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animBg="1" autoUpdateAnimBg="0"/>
      <p:bldP spid="16388" grpId="0" animBg="1"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62000" y="990600"/>
            <a:ext cx="7620000" cy="9144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7411"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solidFill>
                  <a:srgbClr val="FF6699"/>
                </a:solidFill>
                <a:latin typeface="Times New Roman" panose="02020603050405020304" pitchFamily="18" charset="0"/>
              </a:rPr>
              <a:t>5- درجة الثقة في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7412" name="Rectangle 4"/>
          <p:cNvSpPr>
            <a:spLocks noChangeArrowheads="1"/>
          </p:cNvSpPr>
          <p:nvPr/>
        </p:nvSpPr>
        <p:spPr bwMode="auto">
          <a:xfrm>
            <a:off x="2590800" y="4191000"/>
            <a:ext cx="47244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الشخص الذي يقدمها.</a:t>
            </a:r>
            <a:endParaRPr lang="en-US" altLang="en-US" sz="2400" b="1">
              <a:latin typeface="Times New Roman" panose="02020603050405020304" pitchFamily="18" charset="0"/>
            </a:endParaRPr>
          </a:p>
        </p:txBody>
      </p:sp>
      <p:sp>
        <p:nvSpPr>
          <p:cNvPr id="17413" name="Rectangle 5"/>
          <p:cNvSpPr>
            <a:spLocks noChangeArrowheads="1"/>
          </p:cNvSpPr>
          <p:nvPr/>
        </p:nvSpPr>
        <p:spPr bwMode="auto">
          <a:xfrm>
            <a:off x="2590800" y="3124200"/>
            <a:ext cx="472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في جودتها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7414" name="Rectangle 6"/>
          <p:cNvSpPr>
            <a:spLocks noChangeArrowheads="1"/>
          </p:cNvSpPr>
          <p:nvPr/>
        </p:nvSpPr>
        <p:spPr bwMode="auto">
          <a:xfrm>
            <a:off x="2590800" y="5257800"/>
            <a:ext cx="4724400" cy="6858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3-المؤسسة التي تقدمها.</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2407265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randombar(horizontal)">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randombar(horizontal)">
                                      <p:cBhvr>
                                        <p:cTn id="12" dur="500"/>
                                        <p:tgtEl>
                                          <p:spTgt spid="174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randombar(horizontal)">
                                      <p:cBhvr>
                                        <p:cTn id="17" dur="500"/>
                                        <p:tgtEl>
                                          <p:spTgt spid="17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randombar(horizontal)">
                                      <p:cBhvr>
                                        <p:cTn id="22" dur="500"/>
                                        <p:tgtEl>
                                          <p:spTgt spid="174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7414"/>
                                        </p:tgtEl>
                                        <p:attrNameLst>
                                          <p:attrName>style.visibility</p:attrName>
                                        </p:attrNameLst>
                                      </p:cBhvr>
                                      <p:to>
                                        <p:strVal val="visible"/>
                                      </p:to>
                                    </p:set>
                                    <p:animEffect transition="in" filter="randombar(horizontal)">
                                      <p:cBhvr>
                                        <p:cTn id="2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0" animBg="1" autoUpdateAnimBg="0"/>
      <p:bldP spid="17412" grpId="0" animBg="1" autoUpdateAnimBg="0"/>
      <p:bldP spid="17413" grpId="0" animBg="1" autoUpdateAnimBg="0"/>
      <p:bldP spid="17414" grpId="0" animBg="1" autoUpdateAnimBg="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990600"/>
            <a:ext cx="76962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8435"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6- </a:t>
            </a:r>
            <a:r>
              <a:rPr lang="ar-SA" altLang="en-US" sz="3200" b="1">
                <a:solidFill>
                  <a:srgbClr val="FF6699"/>
                </a:solidFill>
                <a:latin typeface="Times New Roman" panose="02020603050405020304" pitchFamily="18" charset="0"/>
              </a:rPr>
              <a:t>درجة الاعتمادية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8436" name="Rectangle 4"/>
          <p:cNvSpPr>
            <a:spLocks noChangeArrowheads="1"/>
          </p:cNvSpPr>
          <p:nvPr/>
        </p:nvSpPr>
        <p:spPr bwMode="auto">
          <a:xfrm>
            <a:off x="2209800" y="4191000"/>
            <a:ext cx="54102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درجة اعتماده على مستوى جودتها.</a:t>
            </a:r>
            <a:endParaRPr lang="en-US" altLang="en-US" sz="2400" b="1">
              <a:latin typeface="Times New Roman" panose="02020603050405020304" pitchFamily="18" charset="0"/>
            </a:endParaRPr>
          </a:p>
        </p:txBody>
      </p:sp>
      <p:sp>
        <p:nvSpPr>
          <p:cNvPr id="18437" name="Rectangle 5"/>
          <p:cNvSpPr>
            <a:spLocks noChangeArrowheads="1"/>
          </p:cNvSpPr>
          <p:nvPr/>
        </p:nvSpPr>
        <p:spPr bwMode="auto">
          <a:xfrm>
            <a:off x="2209800" y="3124200"/>
            <a:ext cx="54102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مدى اعتماد المستفيد على الخدمة التي يطلبها.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3133765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 to="" calcmode="lin" valueType="num">
                                      <p:cBhvr>
                                        <p:cTn id="12" dur="1" fill="hold"/>
                                        <p:tgtEl>
                                          <p:spTgt spid="1843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437"/>
                                        </p:tgtEl>
                                        <p:attrNameLst>
                                          <p:attrName>style.visibility</p:attrName>
                                        </p:attrNameLst>
                                      </p:cBhvr>
                                      <p:to>
                                        <p:strVal val="visible"/>
                                      </p:to>
                                    </p:set>
                                    <p:anim to="" calcmode="lin" valueType="num">
                                      <p:cBhvr>
                                        <p:cTn id="17" dur="1" fill="hold"/>
                                        <p:tgtEl>
                                          <p:spTgt spid="18437"/>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8436"/>
                                        </p:tgtEl>
                                        <p:attrNameLst>
                                          <p:attrName>style.visibility</p:attrName>
                                        </p:attrNameLst>
                                      </p:cBhvr>
                                      <p:to>
                                        <p:strVal val="visible"/>
                                      </p:to>
                                    </p:set>
                                    <p:anim to="" calcmode="lin" valueType="num">
                                      <p:cBhvr>
                                        <p:cTn id="22" dur="1" fill="hold"/>
                                        <p:tgtEl>
                                          <p:spTgt spid="1843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animBg="1"/>
      <p:bldP spid="18436" grpId="0" animBg="1"/>
      <p:bldP spid="184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en-US" sz="4000" b="1" smtClean="0"/>
              <a:t/>
            </a:r>
            <a:br>
              <a:rPr lang="en-US" altLang="en-US" sz="4000" b="1" smtClean="0"/>
            </a:br>
            <a:endParaRPr lang="en-US" altLang="en-US" sz="4000" smtClean="0"/>
          </a:p>
        </p:txBody>
      </p:sp>
      <p:sp>
        <p:nvSpPr>
          <p:cNvPr id="162819" name="Rectangle 3"/>
          <p:cNvSpPr>
            <a:spLocks noGrp="1" noChangeArrowheads="1"/>
          </p:cNvSpPr>
          <p:nvPr>
            <p:ph type="body" idx="1"/>
          </p:nvPr>
        </p:nvSpPr>
        <p:spPr/>
        <p:txBody>
          <a:bodyPr/>
          <a:lstStyle/>
          <a:p>
            <a:pPr algn="l" rtl="0" eaLnBrk="1" hangingPunct="1"/>
            <a:r>
              <a:rPr lang="en-US" altLang="en-US" b="1" smtClean="0">
                <a:solidFill>
                  <a:srgbClr val="FF0000"/>
                </a:solidFill>
              </a:rPr>
              <a:t>TQM</a:t>
            </a:r>
            <a:r>
              <a:rPr lang="en-US" altLang="en-US" smtClean="0"/>
              <a:t> is composed of three paradigms</a:t>
            </a:r>
            <a:r>
              <a:rPr lang="ar-SA" altLang="en-US" smtClean="0"/>
              <a:t>:</a:t>
            </a:r>
          </a:p>
          <a:p>
            <a:pPr algn="l" rtl="0" eaLnBrk="1" hangingPunct="1"/>
            <a:r>
              <a:rPr lang="en-US" altLang="en-US" b="1" smtClean="0">
                <a:solidFill>
                  <a:srgbClr val="FF0000"/>
                </a:solidFill>
              </a:rPr>
              <a:t>Total</a:t>
            </a:r>
            <a:r>
              <a:rPr lang="en-US" altLang="en-US" smtClean="0"/>
              <a:t>: Involving the entire organization, supply chain, and/or product life cycle</a:t>
            </a:r>
            <a:r>
              <a:rPr lang="ar-SA" altLang="en-US" smtClean="0"/>
              <a:t> </a:t>
            </a:r>
          </a:p>
          <a:p>
            <a:pPr algn="l" rtl="0" eaLnBrk="1" hangingPunct="1"/>
            <a:r>
              <a:rPr lang="en-US" altLang="en-US" b="1" smtClean="0">
                <a:solidFill>
                  <a:srgbClr val="FF0000"/>
                </a:solidFill>
              </a:rPr>
              <a:t>Quality</a:t>
            </a:r>
            <a:r>
              <a:rPr lang="ar-SA" altLang="en-US" smtClean="0"/>
              <a:t>: </a:t>
            </a:r>
            <a:r>
              <a:rPr lang="en-US" altLang="en-US" smtClean="0"/>
              <a:t>With its usual definitions, with all its complexities</a:t>
            </a:r>
            <a:endParaRPr lang="ar-SA" altLang="en-US" smtClean="0"/>
          </a:p>
          <a:p>
            <a:pPr algn="l" rtl="0" eaLnBrk="1" hangingPunct="1"/>
            <a:r>
              <a:rPr lang="en-US" altLang="en-US" b="1" smtClean="0">
                <a:solidFill>
                  <a:srgbClr val="FF0000"/>
                </a:solidFill>
              </a:rPr>
              <a:t>Management</a:t>
            </a:r>
            <a:r>
              <a:rPr lang="ar-SA" altLang="en-US" smtClean="0"/>
              <a:t>: </a:t>
            </a:r>
            <a:r>
              <a:rPr lang="en-US" altLang="en-US" smtClean="0"/>
              <a:t>The system of managing with steps like</a:t>
            </a:r>
            <a:r>
              <a:rPr lang="ar-SA" altLang="en-US" smtClean="0"/>
              <a:t> </a:t>
            </a:r>
            <a:r>
              <a:rPr lang="en-US" altLang="en-US" smtClean="0"/>
              <a:t>Plan, Organize, Control</a:t>
            </a:r>
            <a:r>
              <a:rPr lang="ar-SA" altLang="en-US" smtClean="0"/>
              <a:t>, </a:t>
            </a:r>
            <a:r>
              <a:rPr lang="en-US" altLang="en-US" smtClean="0"/>
              <a:t>Lead</a:t>
            </a:r>
            <a:r>
              <a:rPr lang="ar-SA" altLang="en-US" smtClean="0"/>
              <a:t>, </a:t>
            </a:r>
            <a:r>
              <a:rPr lang="en-US" altLang="en-US" smtClean="0"/>
              <a:t>Staff</a:t>
            </a:r>
            <a:r>
              <a:rPr lang="ar-SA" altLang="en-US" smtClean="0"/>
              <a:t>, </a:t>
            </a:r>
            <a:r>
              <a:rPr lang="en-US" altLang="en-US" smtClean="0"/>
              <a:t>provisioning</a:t>
            </a:r>
            <a:r>
              <a:rPr lang="ar-SA" altLang="en-US" smtClean="0"/>
              <a:t> </a:t>
            </a:r>
            <a:r>
              <a:rPr lang="en-US" altLang="en-US" smtClean="0"/>
              <a:t>and</a:t>
            </a:r>
            <a:r>
              <a:rPr lang="ar-SA" altLang="en-US" smtClean="0"/>
              <a:t> </a:t>
            </a:r>
            <a:r>
              <a:rPr lang="en-US" altLang="en-US" smtClean="0"/>
              <a:t>organizing</a:t>
            </a:r>
            <a:r>
              <a:rPr lang="ar-JO" altLang="en-US" smtClean="0"/>
              <a:t>.</a:t>
            </a:r>
            <a:endParaRPr lang="en-US" altLang="en-US" smtClean="0"/>
          </a:p>
        </p:txBody>
      </p:sp>
      <p:sp>
        <p:nvSpPr>
          <p:cNvPr id="15364" name="Rectangle 4"/>
          <p:cNvSpPr>
            <a:spLocks noChangeArrowheads="1"/>
          </p:cNvSpPr>
          <p:nvPr/>
        </p:nvSpPr>
        <p:spPr bwMode="auto">
          <a:xfrm>
            <a:off x="3352800" y="1219200"/>
            <a:ext cx="2286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solidFill>
                  <a:schemeClr val="tx2"/>
                </a:solidFill>
              </a:rPr>
              <a:t>Definition</a:t>
            </a:r>
          </a:p>
        </p:txBody>
      </p:sp>
    </p:spTree>
    <p:extLst>
      <p:ext uri="{BB962C8B-B14F-4D97-AF65-F5344CB8AC3E}">
        <p14:creationId xmlns:p14="http://schemas.microsoft.com/office/powerpoint/2010/main" val="1624252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to="" calcmode="lin" valueType="num">
                                      <p:cBhvr>
                                        <p:cTn id="7" dur="1" fill="hold"/>
                                        <p:tgtEl>
                                          <p:spTgt spid="1628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2819">
                                            <p:txEl>
                                              <p:pRg st="1" end="1"/>
                                            </p:txEl>
                                          </p:spTgt>
                                        </p:tgtEl>
                                        <p:attrNameLst>
                                          <p:attrName>style.visibility</p:attrName>
                                        </p:attrNameLst>
                                      </p:cBhvr>
                                      <p:to>
                                        <p:strVal val="visible"/>
                                      </p:to>
                                    </p:set>
                                    <p:anim to="" calcmode="lin" valueType="num">
                                      <p:cBhvr>
                                        <p:cTn id="12" dur="1" fill="hold"/>
                                        <p:tgtEl>
                                          <p:spTgt spid="16281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2819">
                                            <p:txEl>
                                              <p:pRg st="2" end="2"/>
                                            </p:txEl>
                                          </p:spTgt>
                                        </p:tgtEl>
                                        <p:attrNameLst>
                                          <p:attrName>style.visibility</p:attrName>
                                        </p:attrNameLst>
                                      </p:cBhvr>
                                      <p:to>
                                        <p:strVal val="visible"/>
                                      </p:to>
                                    </p:set>
                                    <p:anim to="" calcmode="lin" valueType="num">
                                      <p:cBhvr>
                                        <p:cTn id="17" dur="1" fill="hold"/>
                                        <p:tgtEl>
                                          <p:spTgt spid="16281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62819">
                                            <p:txEl>
                                              <p:pRg st="3" end="3"/>
                                            </p:txEl>
                                          </p:spTgt>
                                        </p:tgtEl>
                                        <p:attrNameLst>
                                          <p:attrName>style.visibility</p:attrName>
                                        </p:attrNameLst>
                                      </p:cBhvr>
                                      <p:to>
                                        <p:strVal val="visible"/>
                                      </p:to>
                                    </p:set>
                                    <p:anim to="" calcmode="lin" valueType="num">
                                      <p:cBhvr>
                                        <p:cTn id="22" dur="1" fill="hold"/>
                                        <p:tgtEl>
                                          <p:spTgt spid="16281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62000" y="990600"/>
            <a:ext cx="7620000" cy="9144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9459"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7- </a:t>
            </a:r>
            <a:r>
              <a:rPr lang="ar-SA" altLang="en-US" sz="3200" b="1">
                <a:solidFill>
                  <a:srgbClr val="FF6699"/>
                </a:solidFill>
                <a:latin typeface="Times New Roman" panose="02020603050405020304" pitchFamily="18" charset="0"/>
              </a:rPr>
              <a:t>درجة الأمان</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9460" name="Rectangle 4"/>
          <p:cNvSpPr>
            <a:spLocks noChangeArrowheads="1"/>
          </p:cNvSpPr>
          <p:nvPr/>
        </p:nvSpPr>
        <p:spPr bwMode="auto">
          <a:xfrm>
            <a:off x="2057400" y="3124200"/>
            <a:ext cx="5638800" cy="12192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خلو الخدمة من العيوب، المخاطر، التأجيل،</a:t>
            </a:r>
          </a:p>
          <a:p>
            <a:r>
              <a:rPr lang="en-US" altLang="en-US" sz="2400" b="1">
                <a:latin typeface="Times New Roman" panose="02020603050405020304" pitchFamily="18" charset="0"/>
              </a:rPr>
              <a:t>    </a:t>
            </a:r>
            <a:r>
              <a:rPr lang="ar-SA" altLang="en-US" sz="2400" b="1">
                <a:latin typeface="Times New Roman" panose="02020603050405020304" pitchFamily="18" charset="0"/>
              </a:rPr>
              <a:t>الاضرار بالمصالح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647085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checkerboard(across)">
                                      <p:cBhvr>
                                        <p:cTn id="12" dur="500"/>
                                        <p:tgtEl>
                                          <p:spTgt spid="194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checkerboard(across)">
                                      <p:cBhvr>
                                        <p:cTn id="17"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P spid="19459" grpId="0" animBg="1" autoUpdateAnimBg="0"/>
      <p:bldP spid="19460" grpId="0" animBg="1"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838200" y="990600"/>
            <a:ext cx="7467600" cy="9144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20483"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8- </a:t>
            </a:r>
            <a:r>
              <a:rPr lang="ar-SA" altLang="en-US" sz="3200" b="1">
                <a:solidFill>
                  <a:srgbClr val="FF6699"/>
                </a:solidFill>
                <a:latin typeface="Times New Roman" panose="02020603050405020304" pitchFamily="18" charset="0"/>
              </a:rPr>
              <a:t>الاتصال</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20484" name="Rectangle 4"/>
          <p:cNvSpPr>
            <a:spLocks noChangeArrowheads="1"/>
          </p:cNvSpPr>
          <p:nvPr/>
        </p:nvSpPr>
        <p:spPr bwMode="auto">
          <a:xfrm>
            <a:off x="2590800" y="4191000"/>
            <a:ext cx="47244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مهارات الاتصال الفعال.</a:t>
            </a:r>
            <a:endParaRPr lang="en-US" altLang="en-US" sz="2400" b="1">
              <a:latin typeface="Times New Roman" panose="02020603050405020304" pitchFamily="18" charset="0"/>
            </a:endParaRPr>
          </a:p>
        </p:txBody>
      </p:sp>
      <p:sp>
        <p:nvSpPr>
          <p:cNvPr id="20485" name="Rectangle 5"/>
          <p:cNvSpPr>
            <a:spLocks noChangeArrowheads="1"/>
          </p:cNvSpPr>
          <p:nvPr/>
        </p:nvSpPr>
        <p:spPr bwMode="auto">
          <a:xfrm>
            <a:off x="2590800" y="3124200"/>
            <a:ext cx="472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توصيف الخدمة بلغة يفهمها العميل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4092268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lide(fromBottom)">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slide(fromBottom)">
                                      <p:cBhvr>
                                        <p:cTn id="12" dur="500"/>
                                        <p:tgtEl>
                                          <p:spTgt spid="20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slide(fromBottom)">
                                      <p:cBhvr>
                                        <p:cTn id="17" dur="500"/>
                                        <p:tgtEl>
                                          <p:spTgt spid="204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0484"/>
                                        </p:tgtEl>
                                        <p:attrNameLst>
                                          <p:attrName>style.visibility</p:attrName>
                                        </p:attrNameLst>
                                      </p:cBhvr>
                                      <p:to>
                                        <p:strVal val="visible"/>
                                      </p:to>
                                    </p:set>
                                    <p:animEffect transition="in" filter="slide(fromBottom)">
                                      <p:cBhvr>
                                        <p:cTn id="22"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3" grpId="0" animBg="1" autoUpdateAnimBg="0"/>
      <p:bldP spid="20484" grpId="0" animBg="1" autoUpdateAnimBg="0"/>
      <p:bldP spid="20485" grpId="0" animBg="1" autoUpdateAnimBg="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914400" y="1143000"/>
            <a:ext cx="74676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21507"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9- </a:t>
            </a:r>
            <a:r>
              <a:rPr lang="ar-SA" altLang="en-US" sz="3200" b="1">
                <a:solidFill>
                  <a:srgbClr val="FF6699"/>
                </a:solidFill>
                <a:latin typeface="Times New Roman" panose="02020603050405020304" pitchFamily="18" charset="0"/>
              </a:rPr>
              <a:t>إظهار الخدمة للعميل</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21508" name="Rectangle 4"/>
          <p:cNvSpPr>
            <a:spLocks noChangeArrowheads="1"/>
          </p:cNvSpPr>
          <p:nvPr/>
        </p:nvSpPr>
        <p:spPr bwMode="auto">
          <a:xfrm>
            <a:off x="2362200" y="4191000"/>
            <a:ext cx="49530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الاعلام الصادق.</a:t>
            </a:r>
            <a:endParaRPr lang="en-US" altLang="en-US" sz="2400" b="1">
              <a:latin typeface="Times New Roman" panose="02020603050405020304" pitchFamily="18" charset="0"/>
            </a:endParaRPr>
          </a:p>
        </p:txBody>
      </p:sp>
      <p:sp>
        <p:nvSpPr>
          <p:cNvPr id="21509" name="Rectangle 5"/>
          <p:cNvSpPr>
            <a:spLocks noChangeArrowheads="1"/>
          </p:cNvSpPr>
          <p:nvPr/>
        </p:nvSpPr>
        <p:spPr bwMode="auto">
          <a:xfrm>
            <a:off x="2362200" y="3124200"/>
            <a:ext cx="49530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التركيز على الجوانب الملموسة في تأديتها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973181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p:cTn id="13" dur="500" fill="hold"/>
                                        <p:tgtEl>
                                          <p:spTgt spid="21507"/>
                                        </p:tgtEl>
                                        <p:attrNameLst>
                                          <p:attrName>ppt_w</p:attrName>
                                        </p:attrNameLst>
                                      </p:cBhvr>
                                      <p:tavLst>
                                        <p:tav tm="0">
                                          <p:val>
                                            <p:fltVal val="0"/>
                                          </p:val>
                                        </p:tav>
                                        <p:tav tm="100000">
                                          <p:val>
                                            <p:strVal val="#ppt_w"/>
                                          </p:val>
                                        </p:tav>
                                      </p:tavLst>
                                    </p:anim>
                                    <p:anim calcmode="lin" valueType="num">
                                      <p:cBhvr>
                                        <p:cTn id="14" dur="500" fill="hold"/>
                                        <p:tgtEl>
                                          <p:spTgt spid="21507"/>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1509"/>
                                        </p:tgtEl>
                                        <p:attrNameLst>
                                          <p:attrName>style.visibility</p:attrName>
                                        </p:attrNameLst>
                                      </p:cBhvr>
                                      <p:to>
                                        <p:strVal val="visible"/>
                                      </p:to>
                                    </p:set>
                                    <p:anim calcmode="lin" valueType="num">
                                      <p:cBhvr>
                                        <p:cTn id="19" dur="500" fill="hold"/>
                                        <p:tgtEl>
                                          <p:spTgt spid="21509"/>
                                        </p:tgtEl>
                                        <p:attrNameLst>
                                          <p:attrName>ppt_w</p:attrName>
                                        </p:attrNameLst>
                                      </p:cBhvr>
                                      <p:tavLst>
                                        <p:tav tm="0">
                                          <p:val>
                                            <p:fltVal val="0"/>
                                          </p:val>
                                        </p:tav>
                                        <p:tav tm="100000">
                                          <p:val>
                                            <p:strVal val="#ppt_w"/>
                                          </p:val>
                                        </p:tav>
                                      </p:tavLst>
                                    </p:anim>
                                    <p:anim calcmode="lin" valueType="num">
                                      <p:cBhvr>
                                        <p:cTn id="20" dur="500" fill="hold"/>
                                        <p:tgtEl>
                                          <p:spTgt spid="21509"/>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1508"/>
                                        </p:tgtEl>
                                        <p:attrNameLst>
                                          <p:attrName>style.visibility</p:attrName>
                                        </p:attrNameLst>
                                      </p:cBhvr>
                                      <p:to>
                                        <p:strVal val="visible"/>
                                      </p:to>
                                    </p:set>
                                    <p:anim calcmode="lin" valueType="num">
                                      <p:cBhvr>
                                        <p:cTn id="25" dur="500" fill="hold"/>
                                        <p:tgtEl>
                                          <p:spTgt spid="21508"/>
                                        </p:tgtEl>
                                        <p:attrNameLst>
                                          <p:attrName>ppt_w</p:attrName>
                                        </p:attrNameLst>
                                      </p:cBhvr>
                                      <p:tavLst>
                                        <p:tav tm="0">
                                          <p:val>
                                            <p:fltVal val="0"/>
                                          </p:val>
                                        </p:tav>
                                        <p:tav tm="100000">
                                          <p:val>
                                            <p:strVal val="#ppt_w"/>
                                          </p:val>
                                        </p:tav>
                                      </p:tavLst>
                                    </p:anim>
                                    <p:anim calcmode="lin" valueType="num">
                                      <p:cBhvr>
                                        <p:cTn id="26" dur="500" fill="hold"/>
                                        <p:tgtEl>
                                          <p:spTgt spid="2150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autoUpdateAnimBg="0"/>
      <p:bldP spid="21507" grpId="0" animBg="1" autoUpdateAnimBg="0"/>
      <p:bldP spid="21508" grpId="0" animBg="1" autoUpdateAnimBg="0"/>
      <p:bldP spid="21509" grpId="0" animBg="1"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14400" y="990600"/>
            <a:ext cx="74676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22531"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10- </a:t>
            </a:r>
            <a:r>
              <a:rPr lang="ar-SA" altLang="en-US" sz="3200" b="1">
                <a:solidFill>
                  <a:srgbClr val="FF6699"/>
                </a:solidFill>
                <a:latin typeface="Times New Roman" panose="02020603050405020304" pitchFamily="18" charset="0"/>
              </a:rPr>
              <a:t>استعداد واستجابة مقدم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22532" name="Rectangle 4"/>
          <p:cNvSpPr>
            <a:spLocks noChangeArrowheads="1"/>
          </p:cNvSpPr>
          <p:nvPr/>
        </p:nvSpPr>
        <p:spPr bwMode="auto">
          <a:xfrm>
            <a:off x="2286000" y="3810000"/>
            <a:ext cx="55626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400" b="1">
                <a:latin typeface="Times New Roman" panose="02020603050405020304" pitchFamily="18" charset="0"/>
              </a:rPr>
              <a:t> </a:t>
            </a:r>
          </a:p>
          <a:p>
            <a:pPr algn="ctr"/>
            <a:r>
              <a:rPr lang="ar-SA" altLang="en-US" sz="2400" b="1">
                <a:latin typeface="Times New Roman" panose="02020603050405020304" pitchFamily="18" charset="0"/>
              </a:rPr>
              <a:t>1- من حيث: الانتاج، السرعة و تلبية رغبات العميل .</a:t>
            </a:r>
          </a:p>
          <a:p>
            <a:pPr algn="ctr"/>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198911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Left)">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strips(downLeft)">
                                      <p:cBhvr>
                                        <p:cTn id="12" dur="500"/>
                                        <p:tgtEl>
                                          <p:spTgt spid="225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2532"/>
                                        </p:tgtEl>
                                        <p:attrNameLst>
                                          <p:attrName>style.visibility</p:attrName>
                                        </p:attrNameLst>
                                      </p:cBhvr>
                                      <p:to>
                                        <p:strVal val="visible"/>
                                      </p:to>
                                    </p:set>
                                    <p:animEffect transition="in" filter="strips(downLeft)">
                                      <p:cBhvr>
                                        <p:cTn id="1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nimBg="1" autoUpdateAnimBg="0"/>
      <p:bldP spid="2253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43" name="Rectangle 3"/>
          <p:cNvSpPr>
            <a:spLocks noGrp="1" noChangeArrowheads="1"/>
          </p:cNvSpPr>
          <p:nvPr>
            <p:ph type="body" idx="1"/>
          </p:nvPr>
        </p:nvSpPr>
        <p:spPr/>
        <p:txBody>
          <a:bodyPr/>
          <a:lstStyle/>
          <a:p>
            <a:pPr algn="l" rtl="0" eaLnBrk="1" hangingPunct="1"/>
            <a:r>
              <a:rPr lang="en-US" altLang="en-US" smtClean="0">
                <a:solidFill>
                  <a:srgbClr val="FF0000"/>
                </a:solidFill>
              </a:rPr>
              <a:t>As defined by the</a:t>
            </a:r>
            <a:r>
              <a:rPr lang="ar-SA" altLang="en-US" smtClean="0">
                <a:solidFill>
                  <a:srgbClr val="FF0000"/>
                </a:solidFill>
              </a:rPr>
              <a:t> </a:t>
            </a:r>
            <a:r>
              <a:rPr lang="en-US" altLang="en-US" smtClean="0">
                <a:solidFill>
                  <a:srgbClr val="FF0000"/>
                </a:solidFill>
              </a:rPr>
              <a:t>International Organization for Standardization</a:t>
            </a:r>
            <a:r>
              <a:rPr lang="ar-SA" altLang="en-US" smtClean="0">
                <a:solidFill>
                  <a:srgbClr val="FF0000"/>
                </a:solidFill>
              </a:rPr>
              <a:t> (</a:t>
            </a:r>
            <a:r>
              <a:rPr lang="en-US" altLang="en-US" smtClean="0">
                <a:solidFill>
                  <a:srgbClr val="FF0000"/>
                </a:solidFill>
              </a:rPr>
              <a:t>ISO</a:t>
            </a:r>
            <a:r>
              <a:rPr lang="ar-JO" altLang="en-US" smtClean="0">
                <a:solidFill>
                  <a:srgbClr val="FF0000"/>
                </a:solidFill>
              </a:rPr>
              <a:t>(</a:t>
            </a:r>
            <a:endParaRPr lang="ar-SA" altLang="en-US" smtClean="0">
              <a:solidFill>
                <a:srgbClr val="FF0000"/>
              </a:solidFill>
            </a:endParaRPr>
          </a:p>
          <a:p>
            <a:pPr lvl="1" algn="l" rtl="0" eaLnBrk="1" hangingPunct="1"/>
            <a:r>
              <a:rPr lang="ar-SA" altLang="en-US" smtClean="0">
                <a:solidFill>
                  <a:srgbClr val="0000FF"/>
                </a:solidFill>
              </a:rPr>
              <a:t>"</a:t>
            </a:r>
            <a:r>
              <a:rPr lang="en-US" altLang="en-US" smtClean="0">
                <a:solidFill>
                  <a:srgbClr val="0000FF"/>
                </a:solidFill>
              </a:rPr>
              <a:t>TQM is a management approach for an organization, centered on quality, based on the participation of all its members and aiming at long-term success through customer satisfaction, and benefits to all members of the organization and to society." ISO 8402:1994</a:t>
            </a:r>
          </a:p>
        </p:txBody>
      </p:sp>
    </p:spTree>
    <p:extLst>
      <p:ext uri="{BB962C8B-B14F-4D97-AF65-F5344CB8AC3E}">
        <p14:creationId xmlns:p14="http://schemas.microsoft.com/office/powerpoint/2010/main" val="857930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3843">
                                            <p:txEl>
                                              <p:pRg st="0" end="0"/>
                                            </p:txEl>
                                          </p:spTgt>
                                        </p:tgtEl>
                                        <p:attrNameLst>
                                          <p:attrName>style.visibility</p:attrName>
                                        </p:attrNameLst>
                                      </p:cBhvr>
                                      <p:to>
                                        <p:strVal val="visible"/>
                                      </p:to>
                                    </p:set>
                                    <p:anim calcmode="discrete" valueType="clr">
                                      <p:cBhvr override="childStyle">
                                        <p:cTn id="7" dur="80"/>
                                        <p:tgtEl>
                                          <p:spTgt spid="1638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4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63843">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163843">
                                            <p:txEl>
                                              <p:pRg st="1" end="1"/>
                                            </p:txEl>
                                          </p:spTgt>
                                        </p:tgtEl>
                                        <p:attrNameLst>
                                          <p:attrName>style.visibility</p:attrName>
                                        </p:attrNameLst>
                                      </p:cBhvr>
                                      <p:to>
                                        <p:strVal val="visible"/>
                                      </p:to>
                                    </p:set>
                                    <p:anim calcmode="discrete" valueType="clr">
                                      <p:cBhvr override="childStyle">
                                        <p:cTn id="12" dur="80"/>
                                        <p:tgtEl>
                                          <p:spTgt spid="1638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6384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6384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066800"/>
            <a:ext cx="8229600" cy="1143000"/>
          </a:xfrm>
        </p:spPr>
        <p:txBody>
          <a:bodyPr/>
          <a:lstStyle/>
          <a:p>
            <a:pPr eaLnBrk="1" hangingPunct="1"/>
            <a:r>
              <a:rPr lang="en-US" altLang="en-US" sz="4000" b="1" smtClean="0"/>
              <a:t>A Comprehensive Definition</a:t>
            </a:r>
          </a:p>
        </p:txBody>
      </p:sp>
      <p:sp>
        <p:nvSpPr>
          <p:cNvPr id="161795" name="Rectangle 3"/>
          <p:cNvSpPr>
            <a:spLocks noGrp="1" noChangeArrowheads="1"/>
          </p:cNvSpPr>
          <p:nvPr>
            <p:ph type="body" idx="1"/>
          </p:nvPr>
        </p:nvSpPr>
        <p:spPr/>
        <p:txBody>
          <a:bodyPr/>
          <a:lstStyle/>
          <a:p>
            <a:pPr eaLnBrk="1" hangingPunct="1"/>
            <a:endParaRPr lang="ar-SA" altLang="en-US" sz="2800" b="1" smtClean="0"/>
          </a:p>
          <a:p>
            <a:pPr algn="l" rtl="0" eaLnBrk="1" hangingPunct="1"/>
            <a:r>
              <a:rPr lang="en-US" altLang="en-US" sz="2800" smtClean="0"/>
              <a:t>Total Quality Management is the organization wide management of quality. </a:t>
            </a:r>
          </a:p>
          <a:p>
            <a:pPr algn="l" rtl="0" eaLnBrk="1" hangingPunct="1"/>
            <a:r>
              <a:rPr lang="en-US" altLang="en-US" sz="2800" smtClean="0"/>
              <a:t>Management consists of planning, organizing, directing, control, and assurance. </a:t>
            </a:r>
          </a:p>
          <a:p>
            <a:pPr algn="l" rtl="0" eaLnBrk="1" hangingPunct="1"/>
            <a:r>
              <a:rPr lang="en-US" altLang="en-US" sz="2800" smtClean="0"/>
              <a:t>Total quality is called</a:t>
            </a:r>
            <a:r>
              <a:rPr lang="ar-SA" altLang="en-US" sz="2800" smtClean="0"/>
              <a:t> </a:t>
            </a:r>
            <a:r>
              <a:rPr lang="en-US" altLang="en-US" sz="2800" i="1" smtClean="0"/>
              <a:t>total</a:t>
            </a:r>
            <a:r>
              <a:rPr lang="ar-SA" altLang="en-US" sz="2800" smtClean="0"/>
              <a:t> </a:t>
            </a:r>
            <a:r>
              <a:rPr lang="en-US" altLang="en-US" sz="2800" smtClean="0"/>
              <a:t>because it consists of two qualities</a:t>
            </a:r>
            <a:r>
              <a:rPr lang="ar-SA" altLang="en-US" sz="2800" smtClean="0"/>
              <a:t>: </a:t>
            </a:r>
            <a:r>
              <a:rPr lang="en-US" altLang="en-US" sz="2800" b="1" i="1" smtClean="0">
                <a:solidFill>
                  <a:srgbClr val="0000FF"/>
                </a:solidFill>
              </a:rPr>
              <a:t>quality</a:t>
            </a:r>
            <a:r>
              <a:rPr lang="ar-SA" altLang="en-US" sz="2800" b="1" smtClean="0">
                <a:solidFill>
                  <a:srgbClr val="0000FF"/>
                </a:solidFill>
              </a:rPr>
              <a:t> </a:t>
            </a:r>
            <a:r>
              <a:rPr lang="en-US" altLang="en-US" sz="2800" b="1" smtClean="0">
                <a:solidFill>
                  <a:srgbClr val="0000FF"/>
                </a:solidFill>
              </a:rPr>
              <a:t>of return</a:t>
            </a:r>
            <a:r>
              <a:rPr lang="en-US" altLang="en-US" sz="2800" smtClean="0"/>
              <a:t> to satisfy the needs of the shareholders, and</a:t>
            </a:r>
            <a:r>
              <a:rPr lang="ar-SA" altLang="en-US" sz="2800" smtClean="0"/>
              <a:t> </a:t>
            </a:r>
            <a:r>
              <a:rPr lang="en-US" altLang="en-US" sz="2800" b="1" i="1" smtClean="0">
                <a:solidFill>
                  <a:srgbClr val="0000FF"/>
                </a:solidFill>
              </a:rPr>
              <a:t>quality</a:t>
            </a:r>
            <a:r>
              <a:rPr lang="ar-SA" altLang="en-US" sz="2800" b="1" smtClean="0">
                <a:solidFill>
                  <a:srgbClr val="0000FF"/>
                </a:solidFill>
              </a:rPr>
              <a:t> </a:t>
            </a:r>
            <a:r>
              <a:rPr lang="en-US" altLang="en-US" sz="2800" b="1" smtClean="0">
                <a:solidFill>
                  <a:srgbClr val="0000FF"/>
                </a:solidFill>
              </a:rPr>
              <a:t>of products.</a:t>
            </a:r>
          </a:p>
        </p:txBody>
      </p:sp>
    </p:spTree>
    <p:extLst>
      <p:ext uri="{BB962C8B-B14F-4D97-AF65-F5344CB8AC3E}">
        <p14:creationId xmlns:p14="http://schemas.microsoft.com/office/powerpoint/2010/main" val="3238940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1795">
                                            <p:txEl>
                                              <p:pRg st="1" end="1"/>
                                            </p:txEl>
                                          </p:spTgt>
                                        </p:tgtEl>
                                        <p:attrNameLst>
                                          <p:attrName>style.visibility</p:attrName>
                                        </p:attrNameLst>
                                      </p:cBhvr>
                                      <p:to>
                                        <p:strVal val="visible"/>
                                      </p:to>
                                    </p:set>
                                    <p:anim to="" calcmode="lin" valueType="num">
                                      <p:cBhvr>
                                        <p:cTn id="7" dur="1" fill="hold"/>
                                        <p:tgtEl>
                                          <p:spTgt spid="16179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1795">
                                            <p:txEl>
                                              <p:pRg st="2" end="2"/>
                                            </p:txEl>
                                          </p:spTgt>
                                        </p:tgtEl>
                                        <p:attrNameLst>
                                          <p:attrName>style.visibility</p:attrName>
                                        </p:attrNameLst>
                                      </p:cBhvr>
                                      <p:to>
                                        <p:strVal val="visible"/>
                                      </p:to>
                                    </p:set>
                                    <p:anim to="" calcmode="lin" valueType="num">
                                      <p:cBhvr>
                                        <p:cTn id="12" dur="1" fill="hold"/>
                                        <p:tgtEl>
                                          <p:spTgt spid="16179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1795">
                                            <p:txEl>
                                              <p:pRg st="3" end="3"/>
                                            </p:txEl>
                                          </p:spTgt>
                                        </p:tgtEl>
                                        <p:attrNameLst>
                                          <p:attrName>style.visibility</p:attrName>
                                        </p:attrNameLst>
                                      </p:cBhvr>
                                      <p:to>
                                        <p:strVal val="visible"/>
                                      </p:to>
                                    </p:set>
                                    <p:anim to="" calcmode="lin" valueType="num">
                                      <p:cBhvr>
                                        <p:cTn id="17" dur="1" fill="hold"/>
                                        <p:tgtEl>
                                          <p:spTgt spid="1617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914400"/>
            <a:ext cx="8229600" cy="1143000"/>
          </a:xfrm>
        </p:spPr>
        <p:txBody>
          <a:bodyPr>
            <a:normAutofit fontScale="90000"/>
          </a:bodyPr>
          <a:lstStyle/>
          <a:p>
            <a:pPr eaLnBrk="1" hangingPunct="1"/>
            <a:r>
              <a:rPr lang="en-US" altLang="en-US" sz="4000" b="1" smtClean="0"/>
              <a:t>Quality management organizations and awards</a:t>
            </a:r>
          </a:p>
        </p:txBody>
      </p:sp>
      <p:sp>
        <p:nvSpPr>
          <p:cNvPr id="153603" name="Rectangle 3"/>
          <p:cNvSpPr>
            <a:spLocks noGrp="1" noChangeArrowheads="1"/>
          </p:cNvSpPr>
          <p:nvPr>
            <p:ph type="body" idx="1"/>
          </p:nvPr>
        </p:nvSpPr>
        <p:spPr/>
        <p:txBody>
          <a:bodyPr/>
          <a:lstStyle/>
          <a:p>
            <a:pPr algn="l" rtl="0" eaLnBrk="1" hangingPunct="1"/>
            <a:endParaRPr lang="ar-SA" altLang="en-US" b="1" smtClean="0"/>
          </a:p>
          <a:p>
            <a:pPr algn="l" rtl="0" eaLnBrk="1" hangingPunct="1"/>
            <a:r>
              <a:rPr lang="en-US" altLang="en-US" smtClean="0"/>
              <a:t>The</a:t>
            </a:r>
            <a:r>
              <a:rPr lang="ar-SA" altLang="en-US" smtClean="0"/>
              <a:t> </a:t>
            </a:r>
            <a:r>
              <a:rPr lang="en-US" altLang="en-US" smtClean="0"/>
              <a:t>International Organization for Standardization</a:t>
            </a:r>
            <a:r>
              <a:rPr lang="ar-SA" altLang="en-US" smtClean="0"/>
              <a:t>'</a:t>
            </a:r>
            <a:r>
              <a:rPr lang="en-US" altLang="en-US" smtClean="0"/>
              <a:t>s</a:t>
            </a:r>
            <a:r>
              <a:rPr lang="ar-SA" altLang="en-US" smtClean="0"/>
              <a:t> </a:t>
            </a:r>
            <a:r>
              <a:rPr lang="en-US" altLang="en-US" smtClean="0"/>
              <a:t>ISO 9000:2000</a:t>
            </a:r>
            <a:r>
              <a:rPr lang="ar-SA" altLang="en-US" smtClean="0"/>
              <a:t> </a:t>
            </a:r>
            <a:r>
              <a:rPr lang="en-US" altLang="en-US" smtClean="0"/>
              <a:t>series describes standards for a QMS addressing the principles and processes surrounding the</a:t>
            </a:r>
            <a:r>
              <a:rPr lang="ar-SA" altLang="en-US" smtClean="0"/>
              <a:t> </a:t>
            </a:r>
            <a:r>
              <a:rPr lang="en-US" altLang="en-US" smtClean="0"/>
              <a:t>design</a:t>
            </a:r>
            <a:r>
              <a:rPr lang="ar-SA" altLang="en-US" smtClean="0"/>
              <a:t>, </a:t>
            </a:r>
            <a:r>
              <a:rPr lang="en-US" altLang="en-US" smtClean="0"/>
              <a:t>development</a:t>
            </a:r>
            <a:r>
              <a:rPr lang="ar-SA" altLang="en-US" smtClean="0"/>
              <a:t> </a:t>
            </a:r>
            <a:r>
              <a:rPr lang="en-US" altLang="en-US" smtClean="0"/>
              <a:t>and delivery of a general</a:t>
            </a:r>
            <a:r>
              <a:rPr lang="ar-SA" altLang="en-US" smtClean="0"/>
              <a:t> </a:t>
            </a:r>
            <a:r>
              <a:rPr lang="en-US" altLang="en-US" smtClean="0"/>
              <a:t>product</a:t>
            </a:r>
            <a:r>
              <a:rPr lang="ar-SA" altLang="en-US" smtClean="0"/>
              <a:t> </a:t>
            </a:r>
            <a:r>
              <a:rPr lang="en-US" altLang="en-US" smtClean="0"/>
              <a:t>or</a:t>
            </a:r>
            <a:r>
              <a:rPr lang="ar-SA" altLang="en-US" smtClean="0"/>
              <a:t> </a:t>
            </a:r>
            <a:r>
              <a:rPr lang="en-US" altLang="en-US" smtClean="0"/>
              <a:t>service</a:t>
            </a:r>
            <a:r>
              <a:rPr lang="ar-SA" altLang="en-US" smtClean="0"/>
              <a:t>. </a:t>
            </a:r>
            <a:endParaRPr lang="en-US" altLang="en-US" smtClean="0"/>
          </a:p>
          <a:p>
            <a:pPr eaLnBrk="1" hangingPunct="1"/>
            <a:endParaRPr lang="en-US" altLang="en-US" smtClean="0"/>
          </a:p>
        </p:txBody>
      </p:sp>
    </p:spTree>
    <p:extLst>
      <p:ext uri="{BB962C8B-B14F-4D97-AF65-F5344CB8AC3E}">
        <p14:creationId xmlns:p14="http://schemas.microsoft.com/office/powerpoint/2010/main" val="1081759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03">
                                            <p:txEl>
                                              <p:pRg st="1" end="1"/>
                                            </p:txEl>
                                          </p:spTgt>
                                        </p:tgtEl>
                                        <p:attrNameLst>
                                          <p:attrName>style.visibility</p:attrName>
                                        </p:attrNameLst>
                                      </p:cBhvr>
                                      <p:to>
                                        <p:strVal val="visible"/>
                                      </p:to>
                                    </p:set>
                                    <p:anim calcmode="discrete" valueType="clr">
                                      <p:cBhvr override="childStyle">
                                        <p:cTn id="7" dur="80"/>
                                        <p:tgtEl>
                                          <p:spTgt spid="1536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0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360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tLang="en-US" smtClean="0"/>
          </a:p>
        </p:txBody>
      </p:sp>
      <p:sp>
        <p:nvSpPr>
          <p:cNvPr id="159747"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Organisations can participate in a continuing certification process to ISO 9001:2000 to demonstrate their compliance with the standard, which includes a requirement for continual (i.e. planned) improvement of the QMS</a:t>
            </a:r>
            <a:r>
              <a:rPr lang="ar-JO" altLang="en-US" smtClean="0"/>
              <a:t>(</a:t>
            </a:r>
            <a:endParaRPr lang="en-US" altLang="en-US" smtClean="0"/>
          </a:p>
        </p:txBody>
      </p:sp>
    </p:spTree>
    <p:extLst>
      <p:ext uri="{BB962C8B-B14F-4D97-AF65-F5344CB8AC3E}">
        <p14:creationId xmlns:p14="http://schemas.microsoft.com/office/powerpoint/2010/main" val="1332232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9747">
                                            <p:txEl>
                                              <p:pRg st="1" end="1"/>
                                            </p:txEl>
                                          </p:spTgt>
                                        </p:tgtEl>
                                        <p:attrNameLst>
                                          <p:attrName>style.visibility</p:attrName>
                                        </p:attrNameLst>
                                      </p:cBhvr>
                                      <p:to>
                                        <p:strVal val="visible"/>
                                      </p:to>
                                    </p:set>
                                    <p:anim calcmode="discrete" valueType="clr">
                                      <p:cBhvr override="childStyle">
                                        <p:cTn id="7" dur="80"/>
                                        <p:tgtEl>
                                          <p:spTgt spid="15974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974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974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altLang="en-US" smtClean="0"/>
          </a:p>
        </p:txBody>
      </p:sp>
      <p:sp>
        <p:nvSpPr>
          <p:cNvPr id="160771" name="Rectangle 3"/>
          <p:cNvSpPr>
            <a:spLocks noGrp="1" noChangeArrowheads="1"/>
          </p:cNvSpPr>
          <p:nvPr>
            <p:ph type="body" idx="1"/>
          </p:nvPr>
        </p:nvSpPr>
        <p:spPr/>
        <p:txBody>
          <a:bodyPr/>
          <a:lstStyle/>
          <a:p>
            <a:pPr algn="l" rtl="0" eaLnBrk="1" hangingPunct="1">
              <a:lnSpc>
                <a:spcPct val="90000"/>
              </a:lnSpc>
            </a:pPr>
            <a:r>
              <a:rPr lang="en-US" altLang="en-US" smtClean="0"/>
              <a:t>ISO 9000:2000 provides guidance on Quality principles and on the common language used by quality professionals. </a:t>
            </a:r>
          </a:p>
          <a:p>
            <a:pPr algn="l" rtl="0" eaLnBrk="1" hangingPunct="1">
              <a:lnSpc>
                <a:spcPct val="90000"/>
              </a:lnSpc>
            </a:pPr>
            <a:r>
              <a:rPr lang="en-US" altLang="en-US" smtClean="0"/>
              <a:t>ISO 9004:2000 provides guidance on improvement methods. </a:t>
            </a:r>
          </a:p>
          <a:p>
            <a:pPr algn="l" rtl="0" eaLnBrk="1" hangingPunct="1">
              <a:lnSpc>
                <a:spcPct val="90000"/>
              </a:lnSpc>
            </a:pPr>
            <a:r>
              <a:rPr lang="en-US" altLang="en-US" smtClean="0"/>
              <a:t>It can be seen that neither of these standards can be used for certification purposes as they provide guidance, not requirements</a:t>
            </a:r>
            <a:r>
              <a:rPr lang="ar-JO" altLang="en-US" smtClean="0"/>
              <a:t>(</a:t>
            </a:r>
            <a:r>
              <a:rPr lang="ar-SA" altLang="en-US" smtClean="0"/>
              <a:t>.</a:t>
            </a:r>
          </a:p>
          <a:p>
            <a:pPr eaLnBrk="1" hangingPunct="1">
              <a:lnSpc>
                <a:spcPct val="90000"/>
              </a:lnSpc>
            </a:pPr>
            <a:endParaRPr lang="en-US" altLang="en-US" smtClean="0"/>
          </a:p>
        </p:txBody>
      </p:sp>
    </p:spTree>
    <p:extLst>
      <p:ext uri="{BB962C8B-B14F-4D97-AF65-F5344CB8AC3E}">
        <p14:creationId xmlns:p14="http://schemas.microsoft.com/office/powerpoint/2010/main" val="353584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to="" calcmode="lin" valueType="num">
                                      <p:cBhvr>
                                        <p:cTn id="7" dur="1" fill="hold"/>
                                        <p:tgtEl>
                                          <p:spTgt spid="1607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0771">
                                            <p:txEl>
                                              <p:pRg st="1" end="1"/>
                                            </p:txEl>
                                          </p:spTgt>
                                        </p:tgtEl>
                                        <p:attrNameLst>
                                          <p:attrName>style.visibility</p:attrName>
                                        </p:attrNameLst>
                                      </p:cBhvr>
                                      <p:to>
                                        <p:strVal val="visible"/>
                                      </p:to>
                                    </p:set>
                                    <p:anim to="" calcmode="lin" valueType="num">
                                      <p:cBhvr>
                                        <p:cTn id="12" dur="1" fill="hold"/>
                                        <p:tgtEl>
                                          <p:spTgt spid="1607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0771">
                                            <p:txEl>
                                              <p:pRg st="2" end="2"/>
                                            </p:txEl>
                                          </p:spTgt>
                                        </p:tgtEl>
                                        <p:attrNameLst>
                                          <p:attrName>style.visibility</p:attrName>
                                        </p:attrNameLst>
                                      </p:cBhvr>
                                      <p:to>
                                        <p:strVal val="visible"/>
                                      </p:to>
                                    </p:set>
                                    <p:anim to="" calcmode="lin" valueType="num">
                                      <p:cBhvr>
                                        <p:cTn id="17" dur="1" fill="hold"/>
                                        <p:tgtEl>
                                          <p:spTgt spid="1607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مفهوم إدارة الجودة الشاملة</a:t>
            </a:r>
            <a:endParaRPr lang="en-US" altLang="en-US" sz="4000" b="1" smtClean="0"/>
          </a:p>
        </p:txBody>
      </p:sp>
      <p:sp>
        <p:nvSpPr>
          <p:cNvPr id="24579" name="Rectangle 3"/>
          <p:cNvSpPr>
            <a:spLocks noGrp="1" noChangeArrowheads="1"/>
          </p:cNvSpPr>
          <p:nvPr>
            <p:ph type="body" idx="1"/>
          </p:nvPr>
        </p:nvSpPr>
        <p:spPr/>
        <p:txBody>
          <a:bodyPr/>
          <a:lstStyle/>
          <a:p>
            <a:pPr eaLnBrk="1" hangingPunct="1">
              <a:buFontTx/>
              <a:buNone/>
            </a:pPr>
            <a:endParaRPr lang="ar-SA" altLang="en-US" smtClean="0"/>
          </a:p>
          <a:p>
            <a:pPr eaLnBrk="1" hangingPunct="1"/>
            <a:endParaRPr lang="ar-JO" altLang="en-US" smtClean="0"/>
          </a:p>
          <a:p>
            <a:pPr eaLnBrk="1" hangingPunct="1"/>
            <a:r>
              <a:rPr lang="ar-SA" altLang="en-US" smtClean="0"/>
              <a:t>يعتبر مفهوم إدارة الجودة الشاملة من المفاهيم الإدارية الحديثة التي تهدف إلى تحسين وتطوير الأداء </a:t>
            </a:r>
            <a:r>
              <a:rPr lang="ar-SA" altLang="en-US" b="1" smtClean="0">
                <a:solidFill>
                  <a:srgbClr val="0000FF"/>
                </a:solidFill>
              </a:rPr>
              <a:t>بصفة مستمرة</a:t>
            </a:r>
            <a:r>
              <a:rPr lang="ar-SA" altLang="en-US" smtClean="0"/>
              <a:t> وذلك من خلال الاستجابة لمتطلبات العميل .</a:t>
            </a:r>
          </a:p>
        </p:txBody>
      </p:sp>
    </p:spTree>
    <p:extLst>
      <p:ext uri="{BB962C8B-B14F-4D97-AF65-F5344CB8AC3E}">
        <p14:creationId xmlns:p14="http://schemas.microsoft.com/office/powerpoint/2010/main" val="1137191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79">
                                            <p:txEl>
                                              <p:pRg st="2" end="2"/>
                                            </p:txEl>
                                          </p:spTgt>
                                        </p:tgtEl>
                                        <p:attrNameLst>
                                          <p:attrName>style.visibility</p:attrName>
                                        </p:attrNameLst>
                                      </p:cBhvr>
                                      <p:to>
                                        <p:strVal val="visible"/>
                                      </p:to>
                                    </p:set>
                                    <p:anim calcmode="discrete" valueType="clr">
                                      <p:cBhvr override="childStyle">
                                        <p:cTn id="7" dur="80"/>
                                        <p:tgtEl>
                                          <p:spTgt spid="2457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79">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2457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ltLang="en-US" smtClean="0"/>
          </a:p>
        </p:txBody>
      </p:sp>
      <p:sp>
        <p:nvSpPr>
          <p:cNvPr id="154627" name="Rectangle 3"/>
          <p:cNvSpPr>
            <a:spLocks noGrp="1" noChangeArrowheads="1"/>
          </p:cNvSpPr>
          <p:nvPr>
            <p:ph type="body" idx="1"/>
          </p:nvPr>
        </p:nvSpPr>
        <p:spPr/>
        <p:txBody>
          <a:bodyPr/>
          <a:lstStyle/>
          <a:p>
            <a:pPr algn="l" rtl="0" eaLnBrk="1" hangingPunct="1"/>
            <a:r>
              <a:rPr lang="en-US" altLang="en-US" sz="2800" smtClean="0"/>
              <a:t>The</a:t>
            </a:r>
            <a:r>
              <a:rPr lang="ar-SA" altLang="en-US" sz="2800" smtClean="0"/>
              <a:t> </a:t>
            </a:r>
            <a:r>
              <a:rPr lang="en-US" altLang="en-US" sz="2800" smtClean="0"/>
              <a:t>Malcolm Baldrige National Quality Award</a:t>
            </a:r>
            <a:r>
              <a:rPr lang="ar-SA" altLang="en-US" sz="2800" smtClean="0"/>
              <a:t> </a:t>
            </a:r>
            <a:r>
              <a:rPr lang="en-US" altLang="en-US" sz="2800" smtClean="0"/>
              <a:t>is a competition to identify and recognize top-quality U.S. companies. </a:t>
            </a:r>
          </a:p>
          <a:p>
            <a:pPr algn="l" rtl="0" eaLnBrk="1" hangingPunct="1"/>
            <a:r>
              <a:rPr lang="en-US" altLang="en-US" sz="2800" smtClean="0"/>
              <a:t>This model addresses a broadly based range of quality criteria, including commercial success and corporate leadership. </a:t>
            </a:r>
          </a:p>
          <a:p>
            <a:pPr algn="l" rtl="0" eaLnBrk="1" hangingPunct="1"/>
            <a:r>
              <a:rPr lang="en-US" altLang="en-US" sz="2800" smtClean="0"/>
              <a:t>Once an organization has won the award it has to wait several years before being eligible to apply again</a:t>
            </a:r>
            <a:r>
              <a:rPr lang="ar-SA" altLang="en-US" sz="2800" smtClean="0"/>
              <a:t>.</a:t>
            </a:r>
          </a:p>
          <a:p>
            <a:pPr eaLnBrk="1" hangingPunct="1"/>
            <a:endParaRPr lang="en-US" altLang="en-US" sz="2800" smtClean="0"/>
          </a:p>
        </p:txBody>
      </p:sp>
    </p:spTree>
    <p:extLst>
      <p:ext uri="{BB962C8B-B14F-4D97-AF65-F5344CB8AC3E}">
        <p14:creationId xmlns:p14="http://schemas.microsoft.com/office/powerpoint/2010/main" val="3463060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to="" calcmode="lin" valueType="num">
                                      <p:cBhvr>
                                        <p:cTn id="7" dur="1" fill="hold"/>
                                        <p:tgtEl>
                                          <p:spTgt spid="1546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 to="" calcmode="lin" valueType="num">
                                      <p:cBhvr>
                                        <p:cTn id="12" dur="1" fill="hold"/>
                                        <p:tgtEl>
                                          <p:spTgt spid="15462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 to="" calcmode="lin" valueType="num">
                                      <p:cBhvr>
                                        <p:cTn id="17" dur="1" fill="hold"/>
                                        <p:tgtEl>
                                          <p:spTgt spid="1546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tLang="en-US" smtClean="0"/>
          </a:p>
        </p:txBody>
      </p:sp>
      <p:sp>
        <p:nvSpPr>
          <p:cNvPr id="15565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a:t>
            </a:r>
            <a:r>
              <a:rPr lang="ar-SA" altLang="en-US" smtClean="0"/>
              <a:t> </a:t>
            </a:r>
            <a:r>
              <a:rPr lang="en-US" altLang="en-US" smtClean="0"/>
              <a:t>European Foundation for Quality Management</a:t>
            </a:r>
            <a:r>
              <a:rPr lang="ar-SA" altLang="en-US" smtClean="0"/>
              <a:t>'</a:t>
            </a:r>
            <a:r>
              <a:rPr lang="en-US" altLang="en-US" smtClean="0"/>
              <a:t>s</a:t>
            </a:r>
            <a:r>
              <a:rPr lang="ar-SA" altLang="en-US" smtClean="0"/>
              <a:t> </a:t>
            </a:r>
            <a:r>
              <a:rPr lang="en-US" altLang="en-US" smtClean="0"/>
              <a:t>EFQM Excellence Model</a:t>
            </a:r>
            <a:r>
              <a:rPr lang="ar-SA" altLang="en-US" smtClean="0"/>
              <a:t> </a:t>
            </a:r>
            <a:r>
              <a:rPr lang="en-US" altLang="en-US" smtClean="0"/>
              <a:t>supports an award scheme similar to the Malcolm Baldrige Award for European companies</a:t>
            </a:r>
            <a:r>
              <a:rPr lang="ar-SA" altLang="en-US" smtClean="0"/>
              <a:t>.</a:t>
            </a:r>
          </a:p>
          <a:p>
            <a:pPr eaLnBrk="1" hangingPunct="1"/>
            <a:endParaRPr lang="en-US" altLang="en-US" smtClean="0"/>
          </a:p>
        </p:txBody>
      </p:sp>
    </p:spTree>
    <p:extLst>
      <p:ext uri="{BB962C8B-B14F-4D97-AF65-F5344CB8AC3E}">
        <p14:creationId xmlns:p14="http://schemas.microsoft.com/office/powerpoint/2010/main" val="2004805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5651">
                                            <p:txEl>
                                              <p:pRg st="1" end="1"/>
                                            </p:txEl>
                                          </p:spTgt>
                                        </p:tgtEl>
                                        <p:attrNameLst>
                                          <p:attrName>style.visibility</p:attrName>
                                        </p:attrNameLst>
                                      </p:cBhvr>
                                      <p:to>
                                        <p:strVal val="visible"/>
                                      </p:to>
                                    </p:set>
                                    <p:anim calcmode="discrete" valueType="clr">
                                      <p:cBhvr override="childStyle">
                                        <p:cTn id="7" dur="80"/>
                                        <p:tgtEl>
                                          <p:spTgt spid="1556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5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56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altLang="en-US" smtClean="0"/>
          </a:p>
        </p:txBody>
      </p:sp>
      <p:sp>
        <p:nvSpPr>
          <p:cNvPr id="156675" name="Rectangle 3"/>
          <p:cNvSpPr>
            <a:spLocks noGrp="1" noChangeArrowheads="1"/>
          </p:cNvSpPr>
          <p:nvPr>
            <p:ph type="body" idx="1"/>
          </p:nvPr>
        </p:nvSpPr>
        <p:spPr/>
        <p:txBody>
          <a:bodyPr/>
          <a:lstStyle/>
          <a:p>
            <a:pPr algn="l" rtl="0" eaLnBrk="1" hangingPunct="1"/>
            <a:r>
              <a:rPr lang="en-US" altLang="en-US" smtClean="0"/>
              <a:t>In Canada, the</a:t>
            </a:r>
            <a:r>
              <a:rPr lang="ar-SA" altLang="en-US" smtClean="0"/>
              <a:t> </a:t>
            </a:r>
            <a:r>
              <a:rPr lang="en-US" altLang="en-US" smtClean="0"/>
              <a:t>National Quality Institute</a:t>
            </a:r>
            <a:r>
              <a:rPr lang="ar-SA" altLang="en-US" smtClean="0"/>
              <a:t> </a:t>
            </a:r>
            <a:r>
              <a:rPr lang="en-US" altLang="en-US" smtClean="0"/>
              <a:t>presents the</a:t>
            </a:r>
            <a:r>
              <a:rPr lang="ar-SA" altLang="en-US" smtClean="0"/>
              <a:t> '</a:t>
            </a:r>
            <a:r>
              <a:rPr lang="en-US" altLang="en-US" smtClean="0"/>
              <a:t>Canada Awards for Excellence</a:t>
            </a:r>
            <a:r>
              <a:rPr lang="ar-SA" altLang="en-US" smtClean="0"/>
              <a:t>' </a:t>
            </a:r>
            <a:r>
              <a:rPr lang="en-US" altLang="en-US" smtClean="0"/>
              <a:t>on an annual basis to organisations that have displayed outstanding performance in the areas of Quality and Workplace Wellness, and have met the Institute's criteria with documented overall achievements and results</a:t>
            </a:r>
            <a:r>
              <a:rPr lang="ar-SA" altLang="en-US" smtClean="0"/>
              <a:t>.</a:t>
            </a:r>
            <a:endParaRPr lang="en-US" altLang="en-US" smtClean="0"/>
          </a:p>
        </p:txBody>
      </p:sp>
    </p:spTree>
    <p:extLst>
      <p:ext uri="{BB962C8B-B14F-4D97-AF65-F5344CB8AC3E}">
        <p14:creationId xmlns:p14="http://schemas.microsoft.com/office/powerpoint/2010/main" val="237442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6675">
                                            <p:txEl>
                                              <p:pRg st="0" end="0"/>
                                            </p:txEl>
                                          </p:spTgt>
                                        </p:tgtEl>
                                        <p:attrNameLst>
                                          <p:attrName>style.visibility</p:attrName>
                                        </p:attrNameLst>
                                      </p:cBhvr>
                                      <p:to>
                                        <p:strVal val="visible"/>
                                      </p:to>
                                    </p:set>
                                    <p:anim calcmode="discrete" valueType="clr">
                                      <p:cBhvr override="childStyle">
                                        <p:cTn id="7" dur="80"/>
                                        <p:tgtEl>
                                          <p:spTgt spid="1566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667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667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tLang="en-US" smtClean="0"/>
          </a:p>
        </p:txBody>
      </p:sp>
      <p:sp>
        <p:nvSpPr>
          <p:cNvPr id="157699"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 Alliance for Performance Excellence is a network of state, local, and international organizations that use the</a:t>
            </a:r>
            <a:r>
              <a:rPr lang="ar-SA" altLang="en-US" smtClean="0"/>
              <a:t> </a:t>
            </a:r>
            <a:r>
              <a:rPr lang="en-US" altLang="en-US" smtClean="0"/>
              <a:t>Malcolm Baldrige National Quality Award</a:t>
            </a:r>
            <a:r>
              <a:rPr lang="ar-SA" altLang="en-US" smtClean="0"/>
              <a:t> </a:t>
            </a:r>
            <a:r>
              <a:rPr lang="en-US" altLang="en-US" smtClean="0"/>
              <a:t>criteria and model at the grassroots level to improve the performance of local organizations and economies</a:t>
            </a:r>
          </a:p>
        </p:txBody>
      </p:sp>
    </p:spTree>
    <p:extLst>
      <p:ext uri="{BB962C8B-B14F-4D97-AF65-F5344CB8AC3E}">
        <p14:creationId xmlns:p14="http://schemas.microsoft.com/office/powerpoint/2010/main" val="2640339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7699">
                                            <p:txEl>
                                              <p:pRg st="1" end="1"/>
                                            </p:txEl>
                                          </p:spTgt>
                                        </p:tgtEl>
                                        <p:attrNameLst>
                                          <p:attrName>style.visibility</p:attrName>
                                        </p:attrNameLst>
                                      </p:cBhvr>
                                      <p:to>
                                        <p:strVal val="visible"/>
                                      </p:to>
                                    </p:set>
                                    <p:anim calcmode="discrete" valueType="clr">
                                      <p:cBhvr override="childStyle">
                                        <p:cTn id="7" dur="80"/>
                                        <p:tgtEl>
                                          <p:spTgt spid="1576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769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769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altLang="en-US" smtClean="0"/>
          </a:p>
        </p:txBody>
      </p:sp>
      <p:sp>
        <p:nvSpPr>
          <p:cNvPr id="152579"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Network for Excellence.org</a:t>
            </a:r>
            <a:r>
              <a:rPr lang="ar-SA" altLang="en-US" smtClean="0"/>
              <a:t> </a:t>
            </a:r>
            <a:r>
              <a:rPr lang="en-US" altLang="en-US" smtClean="0"/>
              <a:t>is the Alliance web site; browsers can find Alliance members in their state and get the latest news and events from the Baldrige community</a:t>
            </a:r>
            <a:r>
              <a:rPr lang="ar-SA" altLang="en-US" smtClean="0"/>
              <a:t>.</a:t>
            </a:r>
            <a:endParaRPr lang="en-US" altLang="en-US" smtClean="0"/>
          </a:p>
        </p:txBody>
      </p:sp>
    </p:spTree>
    <p:extLst>
      <p:ext uri="{BB962C8B-B14F-4D97-AF65-F5344CB8AC3E}">
        <p14:creationId xmlns:p14="http://schemas.microsoft.com/office/powerpoint/2010/main" val="1227635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2579">
                                            <p:txEl>
                                              <p:pRg st="1" end="1"/>
                                            </p:txEl>
                                          </p:spTgt>
                                        </p:tgtEl>
                                        <p:attrNameLst>
                                          <p:attrName>style.visibility</p:attrName>
                                        </p:attrNameLst>
                                      </p:cBhvr>
                                      <p:to>
                                        <p:strVal val="visible"/>
                                      </p:to>
                                    </p:set>
                                    <p:anim to="" calcmode="lin" valueType="num">
                                      <p:cBhvr>
                                        <p:cTn id="7" dur="1" fill="hold"/>
                                        <p:tgtEl>
                                          <p:spTgt spid="15257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ar-JO" altLang="en-US" sz="4000" b="1" smtClean="0">
                <a:solidFill>
                  <a:srgbClr val="006600"/>
                </a:solidFill>
              </a:rPr>
              <a:t/>
            </a:r>
            <a:br>
              <a:rPr lang="ar-JO" altLang="en-US" sz="4000" b="1" smtClean="0">
                <a:solidFill>
                  <a:srgbClr val="006600"/>
                </a:solidFill>
              </a:rPr>
            </a:br>
            <a:r>
              <a:rPr lang="ar-JO" altLang="en-US" sz="4000" b="1" smtClean="0">
                <a:solidFill>
                  <a:srgbClr val="006600"/>
                </a:solidFill>
              </a:rPr>
              <a:t/>
            </a:r>
            <a:br>
              <a:rPr lang="ar-JO" altLang="en-US" sz="4000" b="1" smtClean="0">
                <a:solidFill>
                  <a:srgbClr val="006600"/>
                </a:solidFill>
              </a:rPr>
            </a:br>
            <a:r>
              <a:rPr lang="ar-SA" altLang="en-US" sz="4000" b="1" smtClean="0">
                <a:solidFill>
                  <a:srgbClr val="006600"/>
                </a:solidFill>
              </a:rPr>
              <a:t>ثالثاً : أهداف الجودة الشاملة وفوائدها</a:t>
            </a:r>
            <a:endParaRPr lang="en-US" altLang="en-US" sz="4000" b="1" smtClean="0">
              <a:solidFill>
                <a:srgbClr val="006600"/>
              </a:solidFill>
            </a:endParaRPr>
          </a:p>
        </p:txBody>
      </p:sp>
      <p:sp>
        <p:nvSpPr>
          <p:cNvPr id="28675" name="Rectangle 3"/>
          <p:cNvSpPr>
            <a:spLocks noGrp="1" noChangeArrowheads="1"/>
          </p:cNvSpPr>
          <p:nvPr>
            <p:ph type="body" idx="1"/>
          </p:nvPr>
        </p:nvSpPr>
        <p:spPr/>
        <p:txBody>
          <a:bodyPr/>
          <a:lstStyle/>
          <a:p>
            <a:pPr eaLnBrk="1" hangingPunct="1"/>
            <a:endParaRPr lang="en-US" altLang="en-US" b="1" smtClean="0"/>
          </a:p>
          <a:p>
            <a:pPr eaLnBrk="1" hangingPunct="1"/>
            <a:r>
              <a:rPr lang="ar-SA" altLang="en-US" smtClean="0"/>
              <a:t>إن </a:t>
            </a:r>
            <a:r>
              <a:rPr lang="ar-SA" altLang="en-US" b="1" smtClean="0">
                <a:solidFill>
                  <a:srgbClr val="006600"/>
                </a:solidFill>
              </a:rPr>
              <a:t>الهدف الأساسي</a:t>
            </a:r>
            <a:r>
              <a:rPr lang="ar-SA" altLang="en-US" smtClean="0"/>
              <a:t> من تطبيق برنامج إدارة الجودة الشاملة في الشركات هو : </a:t>
            </a:r>
          </a:p>
          <a:p>
            <a:pPr eaLnBrk="1" hangingPunct="1"/>
            <a:r>
              <a:rPr lang="ar-SA" altLang="en-US" smtClean="0"/>
              <a:t>  ( </a:t>
            </a:r>
            <a:r>
              <a:rPr lang="ar-SA" altLang="en-US" b="1" smtClean="0">
                <a:solidFill>
                  <a:srgbClr val="006600"/>
                </a:solidFill>
              </a:rPr>
              <a:t>تطوير الجودة للمنتجات والخدمات مع إحراز تخفيض في التكاليف والإقلال من الوقت والجهد الضائع لتحسين الخدمة المقدمة للعملاء وكسب رضاءهم</a:t>
            </a:r>
            <a:r>
              <a:rPr lang="ar-SA" altLang="en-US" smtClean="0"/>
              <a:t> ) .</a:t>
            </a:r>
          </a:p>
          <a:p>
            <a:pPr eaLnBrk="1" hangingPunct="1"/>
            <a:endParaRPr lang="ar-SA" altLang="en-US" b="1" smtClean="0"/>
          </a:p>
        </p:txBody>
      </p:sp>
    </p:spTree>
    <p:extLst>
      <p:ext uri="{BB962C8B-B14F-4D97-AF65-F5344CB8AC3E}">
        <p14:creationId xmlns:p14="http://schemas.microsoft.com/office/powerpoint/2010/main" val="3736371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to="" calcmode="lin" valueType="num">
                                      <p:cBhvr>
                                        <p:cTn id="7" dur="1" fill="hold"/>
                                        <p:tgtEl>
                                          <p:spTgt spid="2867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 to="" calcmode="lin" valueType="num">
                                      <p:cBhvr>
                                        <p:cTn id="12" dur="1" fill="hold"/>
                                        <p:tgtEl>
                                          <p:spTgt spid="286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altLang="en-US" smtClean="0"/>
          </a:p>
        </p:txBody>
      </p:sp>
      <p:sp>
        <p:nvSpPr>
          <p:cNvPr id="72707"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هذا الهدف الرئيسي للجودة يشمل </a:t>
            </a:r>
            <a:r>
              <a:rPr lang="ar-SA" altLang="en-US" b="1" smtClean="0">
                <a:solidFill>
                  <a:srgbClr val="006600"/>
                </a:solidFill>
              </a:rPr>
              <a:t>ثلاث فوائد رئيسية مهمة</a:t>
            </a:r>
            <a:r>
              <a:rPr lang="ar-SA" altLang="en-US" smtClean="0"/>
              <a:t> وهي : </a:t>
            </a:r>
          </a:p>
          <a:p>
            <a:pPr eaLnBrk="1" hangingPunct="1"/>
            <a:r>
              <a:rPr lang="ar-SA" altLang="en-US" smtClean="0"/>
              <a:t>1 – </a:t>
            </a:r>
            <a:r>
              <a:rPr lang="ar-SA" altLang="en-US" b="1" smtClean="0">
                <a:solidFill>
                  <a:srgbClr val="006600"/>
                </a:solidFill>
              </a:rPr>
              <a:t>خفض التكاليف</a:t>
            </a:r>
            <a:r>
              <a:rPr lang="ar-SA" altLang="en-US" smtClean="0"/>
              <a:t>  : إن الجودة تتطلب عمل الأشياء الصحيحة بالطريقة الصحيحة من أول مرة وهذا يعني تقليل الأشياء التالفة أو إعادة إنجازها وبالتالي تقليل التكاليف .</a:t>
            </a:r>
          </a:p>
        </p:txBody>
      </p:sp>
    </p:spTree>
    <p:extLst>
      <p:ext uri="{BB962C8B-B14F-4D97-AF65-F5344CB8AC3E}">
        <p14:creationId xmlns:p14="http://schemas.microsoft.com/office/powerpoint/2010/main" val="767489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 to="" calcmode="lin" valueType="num">
                                      <p:cBhvr>
                                        <p:cTn id="7" dur="1" fill="hold"/>
                                        <p:tgtEl>
                                          <p:spTgt spid="72707">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 to="" calcmode="lin" valueType="num">
                                      <p:cBhvr>
                                        <p:cTn id="12" dur="1" fill="hold"/>
                                        <p:tgtEl>
                                          <p:spTgt spid="727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ltLang="en-US" smtClean="0"/>
          </a:p>
        </p:txBody>
      </p:sp>
      <p:sp>
        <p:nvSpPr>
          <p:cNvPr id="7373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2 - </a:t>
            </a:r>
            <a:r>
              <a:rPr lang="ar-SA" altLang="en-US" b="1" smtClean="0">
                <a:solidFill>
                  <a:srgbClr val="006600"/>
                </a:solidFill>
              </a:rPr>
              <a:t>تقليل الوقت اللازم</a:t>
            </a:r>
            <a:r>
              <a:rPr lang="ar-SA" altLang="en-US" smtClean="0"/>
              <a:t> لإنجاز المهمات للعميل : فالإجراءات التي وضعت من قبل المؤسسة لإنجاز الخدمات للعميل قد ركزت على تحقيق الأهداف ومراقبتها وبالتالي جاءت هذه الإجراءات طويلة وجامدة في كثير من الأحيان مما أثر تأثيراً سلبياً على العميل . </a:t>
            </a:r>
            <a:endParaRPr lang="en-US" altLang="en-US" smtClean="0"/>
          </a:p>
        </p:txBody>
      </p:sp>
    </p:spTree>
    <p:extLst>
      <p:ext uri="{BB962C8B-B14F-4D97-AF65-F5344CB8AC3E}">
        <p14:creationId xmlns:p14="http://schemas.microsoft.com/office/powerpoint/2010/main" val="119557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3731">
                                            <p:txEl>
                                              <p:pRg st="1" end="1"/>
                                            </p:txEl>
                                          </p:spTgt>
                                        </p:tgtEl>
                                        <p:attrNameLst>
                                          <p:attrName>style.visibility</p:attrName>
                                        </p:attrNameLst>
                                      </p:cBhvr>
                                      <p:to>
                                        <p:strVal val="visible"/>
                                      </p:to>
                                    </p:set>
                                    <p:anim calcmode="discrete" valueType="clr">
                                      <p:cBhvr override="childStyle">
                                        <p:cTn id="7" dur="80"/>
                                        <p:tgtEl>
                                          <p:spTgt spid="7373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373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373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altLang="en-US" smtClean="0"/>
          </a:p>
        </p:txBody>
      </p:sp>
      <p:sp>
        <p:nvSpPr>
          <p:cNvPr id="74755" name="Rectangle 3"/>
          <p:cNvSpPr>
            <a:spLocks noGrp="1" noChangeArrowheads="1"/>
          </p:cNvSpPr>
          <p:nvPr>
            <p:ph type="body" idx="1"/>
          </p:nvPr>
        </p:nvSpPr>
        <p:spPr/>
        <p:txBody>
          <a:bodyPr/>
          <a:lstStyle/>
          <a:p>
            <a:pPr eaLnBrk="1" hangingPunct="1"/>
            <a:endParaRPr lang="ar-SA" altLang="en-US" smtClean="0"/>
          </a:p>
          <a:p>
            <a:pPr eaLnBrk="1" hangingPunct="1"/>
            <a:r>
              <a:rPr lang="ar-SA" altLang="en-US" b="1" smtClean="0">
                <a:solidFill>
                  <a:srgbClr val="006600"/>
                </a:solidFill>
              </a:rPr>
              <a:t>3- تحقيق الجودة</a:t>
            </a:r>
            <a:r>
              <a:rPr lang="ar-SA" altLang="en-US" smtClean="0"/>
              <a:t> : وذلك بتطوير المنتجات والخدمات حسب رغبة العملاء ، إن عدم الإهتمام بالجودة يؤدي لزيادة الوقت لأداء وإنجاز المهام وزيادة أعمال المراقبة وبالتالي زيادة شكوى المستفيدين من هذه الخدمات.</a:t>
            </a:r>
            <a:endParaRPr lang="en-US" altLang="en-US" smtClean="0"/>
          </a:p>
        </p:txBody>
      </p:sp>
    </p:spTree>
    <p:extLst>
      <p:ext uri="{BB962C8B-B14F-4D97-AF65-F5344CB8AC3E}">
        <p14:creationId xmlns:p14="http://schemas.microsoft.com/office/powerpoint/2010/main" val="1130922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checkerboard(across)">
                                      <p:cBhvr>
                                        <p:cTn id="7" dur="10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74638"/>
            <a:ext cx="8763000" cy="1143000"/>
          </a:xfrm>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أهداف وفوائد تطبيق برنامج إدارة الجودة الشاملة :</a:t>
            </a:r>
            <a:endParaRPr lang="en-US" altLang="en-US" sz="4000" smtClean="0"/>
          </a:p>
        </p:txBody>
      </p:sp>
      <p:sp>
        <p:nvSpPr>
          <p:cNvPr id="29699" name="Rectangle 3"/>
          <p:cNvSpPr>
            <a:spLocks noGrp="1" noChangeArrowheads="1"/>
          </p:cNvSpPr>
          <p:nvPr>
            <p:ph type="body" idx="1"/>
          </p:nvPr>
        </p:nvSpPr>
        <p:spPr/>
        <p:txBody>
          <a:bodyPr/>
          <a:lstStyle/>
          <a:p>
            <a:pPr eaLnBrk="1" hangingPunct="1"/>
            <a:endParaRPr lang="ar-JO" altLang="en-US" b="1" smtClean="0">
              <a:solidFill>
                <a:srgbClr val="0000FF"/>
              </a:solidFill>
            </a:endParaRPr>
          </a:p>
          <a:p>
            <a:pPr eaLnBrk="1" hangingPunct="1"/>
            <a:r>
              <a:rPr lang="ar-SA" altLang="en-US" b="1" smtClean="0">
                <a:solidFill>
                  <a:srgbClr val="0000FF"/>
                </a:solidFill>
              </a:rPr>
              <a:t>1 – خلق بيئة تدعم وتحافظ على التطوير المستمر . </a:t>
            </a:r>
          </a:p>
          <a:p>
            <a:pPr eaLnBrk="1" hangingPunct="1"/>
            <a:r>
              <a:rPr lang="ar-SA" altLang="en-US" b="1" smtClean="0">
                <a:solidFill>
                  <a:srgbClr val="0000FF"/>
                </a:solidFill>
              </a:rPr>
              <a:t>2 –إشراك جميع العاملين في التطوير .</a:t>
            </a:r>
          </a:p>
          <a:p>
            <a:pPr eaLnBrk="1" hangingPunct="1"/>
            <a:r>
              <a:rPr lang="ar-SA" altLang="en-US" b="1" smtClean="0">
                <a:solidFill>
                  <a:srgbClr val="0000FF"/>
                </a:solidFill>
              </a:rPr>
              <a:t>3 –متابعة وتطوير أدوات قياس أداء العمليات .</a:t>
            </a:r>
          </a:p>
          <a:p>
            <a:pPr eaLnBrk="1" hangingPunct="1"/>
            <a:r>
              <a:rPr lang="ar-SA" altLang="en-US" b="1" smtClean="0">
                <a:solidFill>
                  <a:srgbClr val="0000FF"/>
                </a:solidFill>
              </a:rPr>
              <a:t>4 –تقليل المهام والنشاطات اللازمة لتحويل المدخلات ( المواد الأولية ) إلى منتجات أو خدمات ذات قيمة للعملاء .</a:t>
            </a:r>
          </a:p>
          <a:p>
            <a:pPr eaLnBrk="1" hangingPunct="1"/>
            <a:r>
              <a:rPr lang="ar-SA" altLang="en-US" b="1" smtClean="0">
                <a:solidFill>
                  <a:srgbClr val="0000FF"/>
                </a:solidFill>
              </a:rPr>
              <a:t>5 –إيجاد ثقافة تركز بقوة على العملاء . </a:t>
            </a:r>
            <a:endParaRPr lang="en-US" altLang="en-US" b="1" smtClean="0">
              <a:solidFill>
                <a:srgbClr val="0000FF"/>
              </a:solidFill>
            </a:endParaRPr>
          </a:p>
        </p:txBody>
      </p:sp>
    </p:spTree>
    <p:extLst>
      <p:ext uri="{BB962C8B-B14F-4D97-AF65-F5344CB8AC3E}">
        <p14:creationId xmlns:p14="http://schemas.microsoft.com/office/powerpoint/2010/main" val="484661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to="" calcmode="lin" valueType="num">
                                      <p:cBhvr>
                                        <p:cTn id="7" dur="1" fill="hold"/>
                                        <p:tgtEl>
                                          <p:spTgt spid="2969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 to="" calcmode="lin" valueType="num">
                                      <p:cBhvr>
                                        <p:cTn id="12" dur="1" fill="hold"/>
                                        <p:tgtEl>
                                          <p:spTgt spid="2969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 to="" calcmode="lin" valueType="num">
                                      <p:cBhvr>
                                        <p:cTn id="17" dur="1" fill="hold"/>
                                        <p:tgtEl>
                                          <p:spTgt spid="2969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9699">
                                            <p:txEl>
                                              <p:pRg st="4" end="4"/>
                                            </p:txEl>
                                          </p:spTgt>
                                        </p:tgtEl>
                                        <p:attrNameLst>
                                          <p:attrName>style.visibility</p:attrName>
                                        </p:attrNameLst>
                                      </p:cBhvr>
                                      <p:to>
                                        <p:strVal val="visible"/>
                                      </p:to>
                                    </p:set>
                                    <p:anim to="" calcmode="lin" valueType="num">
                                      <p:cBhvr>
                                        <p:cTn id="22" dur="1" fill="hold"/>
                                        <p:tgtEl>
                                          <p:spTgt spid="2969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anim to="" calcmode="lin" valueType="num">
                                      <p:cBhvr>
                                        <p:cTn id="27" dur="1" fill="hold"/>
                                        <p:tgtEl>
                                          <p:spTgt spid="2969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أولاً : تعاريف الجودة</a:t>
            </a:r>
            <a:endParaRPr lang="en-US" altLang="en-US" sz="4000" b="1" smtClean="0"/>
          </a:p>
        </p:txBody>
      </p:sp>
      <p:sp>
        <p:nvSpPr>
          <p:cNvPr id="56323" name="Rectangle 3"/>
          <p:cNvSpPr>
            <a:spLocks noGrp="1" noChangeArrowheads="1"/>
          </p:cNvSpPr>
          <p:nvPr>
            <p:ph type="body" idx="1"/>
          </p:nvPr>
        </p:nvSpPr>
        <p:spPr/>
        <p:txBody>
          <a:bodyPr/>
          <a:lstStyle/>
          <a:p>
            <a:pPr eaLnBrk="1" hangingPunct="1"/>
            <a:endParaRPr lang="ar-SA" altLang="en-US" smtClean="0"/>
          </a:p>
          <a:p>
            <a:pPr eaLnBrk="1" hangingPunct="1"/>
            <a:r>
              <a:rPr lang="ar-SA" altLang="en-US" smtClean="0"/>
              <a:t>يفهم كثيراً من الناس الجودة بأنها تع</a:t>
            </a:r>
            <a:r>
              <a:rPr lang="ar-JO" altLang="en-US" smtClean="0"/>
              <a:t>ن</a:t>
            </a:r>
            <a:r>
              <a:rPr lang="ar-SA" altLang="en-US" smtClean="0"/>
              <a:t>ي ( النوعية الجيدة ) أو ( الخامة الأصلية ) ويقصد بها الكيف عكس الكم الذي يعني بالعدد . </a:t>
            </a:r>
            <a:endParaRPr lang="en-US" altLang="en-US" smtClean="0"/>
          </a:p>
        </p:txBody>
      </p:sp>
    </p:spTree>
    <p:extLst>
      <p:ext uri="{BB962C8B-B14F-4D97-AF65-F5344CB8AC3E}">
        <p14:creationId xmlns:p14="http://schemas.microsoft.com/office/powerpoint/2010/main" val="1856028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23">
                                            <p:txEl>
                                              <p:pRg st="1" end="1"/>
                                            </p:txEl>
                                          </p:spTgt>
                                        </p:tgtEl>
                                        <p:attrNameLst>
                                          <p:attrName>style.visibility</p:attrName>
                                        </p:attrNameLst>
                                      </p:cBhvr>
                                      <p:to>
                                        <p:strVal val="visible"/>
                                      </p:to>
                                    </p:set>
                                    <p:anim calcmode="discrete" valueType="clr">
                                      <p:cBhvr override="childStyle">
                                        <p:cTn id="7" dur="80"/>
                                        <p:tgtEl>
                                          <p:spTgt spid="563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563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altLang="en-US" smtClean="0"/>
          </a:p>
        </p:txBody>
      </p:sp>
      <p:sp>
        <p:nvSpPr>
          <p:cNvPr id="70659" name="Rectangle 3"/>
          <p:cNvSpPr>
            <a:spLocks noGrp="1" noChangeArrowheads="1"/>
          </p:cNvSpPr>
          <p:nvPr>
            <p:ph type="body" idx="1"/>
          </p:nvPr>
        </p:nvSpPr>
        <p:spPr>
          <a:xfrm>
            <a:off x="304800" y="1600200"/>
            <a:ext cx="8534400" cy="4525963"/>
          </a:xfrm>
        </p:spPr>
        <p:txBody>
          <a:bodyPr/>
          <a:lstStyle/>
          <a:p>
            <a:pPr eaLnBrk="1" hangingPunct="1"/>
            <a:endParaRPr lang="ar-SA" altLang="en-US" smtClean="0"/>
          </a:p>
          <a:p>
            <a:pPr eaLnBrk="1" hangingPunct="1"/>
            <a:r>
              <a:rPr lang="ar-SA" altLang="en-US" b="1" smtClean="0">
                <a:solidFill>
                  <a:srgbClr val="0000FF"/>
                </a:solidFill>
              </a:rPr>
              <a:t>6 –تحسين نوعية المخرجات .</a:t>
            </a:r>
          </a:p>
          <a:p>
            <a:pPr eaLnBrk="1" hangingPunct="1"/>
            <a:r>
              <a:rPr lang="ar-SA" altLang="en-US" b="1" smtClean="0">
                <a:solidFill>
                  <a:srgbClr val="0000FF"/>
                </a:solidFill>
              </a:rPr>
              <a:t>7 –زيادة الكفاءة بزيادة التعاون بين الإدارات وتشجيع العمل الجماعي .</a:t>
            </a:r>
          </a:p>
          <a:p>
            <a:pPr eaLnBrk="1" hangingPunct="1"/>
            <a:r>
              <a:rPr lang="ar-SA" altLang="en-US" b="1" smtClean="0">
                <a:solidFill>
                  <a:srgbClr val="0000FF"/>
                </a:solidFill>
              </a:rPr>
              <a:t>8 – تحسين الربحية والإنتاجية .</a:t>
            </a:r>
          </a:p>
          <a:p>
            <a:pPr eaLnBrk="1" hangingPunct="1"/>
            <a:r>
              <a:rPr lang="ar-SA" altLang="en-US" b="1" smtClean="0">
                <a:solidFill>
                  <a:srgbClr val="0000FF"/>
                </a:solidFill>
              </a:rPr>
              <a:t>9 –تعليم الإدارة والعاملين كيفية تحديد وترتيب وتحليل المشاكل وتجزئتها إلى أصغر حتى يمكن السيطرة عليها.</a:t>
            </a:r>
          </a:p>
          <a:p>
            <a:pPr eaLnBrk="1" hangingPunct="1"/>
            <a:r>
              <a:rPr lang="ar-SA" altLang="en-US" b="1" smtClean="0">
                <a:solidFill>
                  <a:srgbClr val="0000FF"/>
                </a:solidFill>
              </a:rPr>
              <a:t>10 –تعلم إتخاذ القرارات إستناداً على الحقائق لا المشاعر . </a:t>
            </a:r>
            <a:endParaRPr lang="en-US" altLang="en-US" b="1" smtClean="0">
              <a:solidFill>
                <a:srgbClr val="0000FF"/>
              </a:solidFill>
            </a:endParaRPr>
          </a:p>
        </p:txBody>
      </p:sp>
    </p:spTree>
    <p:extLst>
      <p:ext uri="{BB962C8B-B14F-4D97-AF65-F5344CB8AC3E}">
        <p14:creationId xmlns:p14="http://schemas.microsoft.com/office/powerpoint/2010/main" val="4163544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to="" calcmode="lin" valueType="num">
                                      <p:cBhvr>
                                        <p:cTn id="7" dur="1" fill="hold"/>
                                        <p:tgtEl>
                                          <p:spTgt spid="7065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 to="" calcmode="lin" valueType="num">
                                      <p:cBhvr>
                                        <p:cTn id="12" dur="1" fill="hold"/>
                                        <p:tgtEl>
                                          <p:spTgt spid="7065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anim to="" calcmode="lin" valueType="num">
                                      <p:cBhvr>
                                        <p:cTn id="17" dur="1" fill="hold"/>
                                        <p:tgtEl>
                                          <p:spTgt spid="7065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0659">
                                            <p:txEl>
                                              <p:pRg st="4" end="4"/>
                                            </p:txEl>
                                          </p:spTgt>
                                        </p:tgtEl>
                                        <p:attrNameLst>
                                          <p:attrName>style.visibility</p:attrName>
                                        </p:attrNameLst>
                                      </p:cBhvr>
                                      <p:to>
                                        <p:strVal val="visible"/>
                                      </p:to>
                                    </p:set>
                                    <p:anim to="" calcmode="lin" valueType="num">
                                      <p:cBhvr>
                                        <p:cTn id="22" dur="1" fill="hold"/>
                                        <p:tgtEl>
                                          <p:spTgt spid="7065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anim to="" calcmode="lin" valueType="num">
                                      <p:cBhvr>
                                        <p:cTn id="27" dur="1" fill="hold"/>
                                        <p:tgtEl>
                                          <p:spTgt spid="7065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smtClean="0"/>
          </a:p>
        </p:txBody>
      </p:sp>
      <p:sp>
        <p:nvSpPr>
          <p:cNvPr id="71683" name="Rectangle 3"/>
          <p:cNvSpPr>
            <a:spLocks noGrp="1" noChangeArrowheads="1"/>
          </p:cNvSpPr>
          <p:nvPr>
            <p:ph type="body" idx="1"/>
          </p:nvPr>
        </p:nvSpPr>
        <p:spPr>
          <a:xfrm>
            <a:off x="457200" y="1600200"/>
            <a:ext cx="8458200" cy="4525963"/>
          </a:xfrm>
        </p:spPr>
        <p:txBody>
          <a:bodyPr/>
          <a:lstStyle/>
          <a:p>
            <a:pPr eaLnBrk="1" hangingPunct="1"/>
            <a:endParaRPr lang="ar-SA" altLang="en-US" smtClean="0"/>
          </a:p>
          <a:p>
            <a:pPr eaLnBrk="1" hangingPunct="1"/>
            <a:r>
              <a:rPr lang="ar-SA" altLang="en-US" b="1" smtClean="0">
                <a:solidFill>
                  <a:srgbClr val="0000FF"/>
                </a:solidFill>
              </a:rPr>
              <a:t>11 –</a:t>
            </a:r>
            <a:r>
              <a:rPr lang="ar-JO" altLang="en-US" b="1" smtClean="0">
                <a:solidFill>
                  <a:srgbClr val="0000FF"/>
                </a:solidFill>
              </a:rPr>
              <a:t> </a:t>
            </a:r>
            <a:r>
              <a:rPr lang="ar-SA" altLang="en-US" b="1" smtClean="0">
                <a:solidFill>
                  <a:srgbClr val="0000FF"/>
                </a:solidFill>
              </a:rPr>
              <a:t>تدريب الموظفين على أسلوب تطوير العمليات .</a:t>
            </a:r>
          </a:p>
          <a:p>
            <a:pPr eaLnBrk="1" hangingPunct="1"/>
            <a:r>
              <a:rPr lang="ar-SA" altLang="en-US" b="1" smtClean="0">
                <a:solidFill>
                  <a:srgbClr val="0000FF"/>
                </a:solidFill>
              </a:rPr>
              <a:t>12 –</a:t>
            </a:r>
            <a:r>
              <a:rPr lang="ar-JO" altLang="en-US" b="1" smtClean="0">
                <a:solidFill>
                  <a:srgbClr val="0000FF"/>
                </a:solidFill>
              </a:rPr>
              <a:t> </a:t>
            </a:r>
            <a:r>
              <a:rPr lang="ar-SA" altLang="en-US" b="1" smtClean="0">
                <a:solidFill>
                  <a:srgbClr val="0000FF"/>
                </a:solidFill>
              </a:rPr>
              <a:t>تقليل المهام عديمة الفائدة زمن العمل المتكرر . </a:t>
            </a:r>
          </a:p>
          <a:p>
            <a:pPr eaLnBrk="1" hangingPunct="1"/>
            <a:r>
              <a:rPr lang="ar-SA" altLang="en-US" b="1" smtClean="0">
                <a:solidFill>
                  <a:srgbClr val="0000FF"/>
                </a:solidFill>
              </a:rPr>
              <a:t>13 –</a:t>
            </a:r>
            <a:r>
              <a:rPr lang="ar-JO" altLang="en-US" b="1" smtClean="0">
                <a:solidFill>
                  <a:srgbClr val="0000FF"/>
                </a:solidFill>
              </a:rPr>
              <a:t> </a:t>
            </a:r>
            <a:r>
              <a:rPr lang="ar-SA" altLang="en-US" b="1" smtClean="0">
                <a:solidFill>
                  <a:srgbClr val="0000FF"/>
                </a:solidFill>
              </a:rPr>
              <a:t>زيادة القدرة على جذب العملاء والإقلال من شكاويهم .</a:t>
            </a:r>
          </a:p>
          <a:p>
            <a:pPr eaLnBrk="1" hangingPunct="1"/>
            <a:r>
              <a:rPr lang="ar-SA" altLang="en-US" b="1" smtClean="0">
                <a:solidFill>
                  <a:srgbClr val="0000FF"/>
                </a:solidFill>
              </a:rPr>
              <a:t>14 –</a:t>
            </a:r>
            <a:r>
              <a:rPr lang="ar-JO" altLang="en-US" b="1" smtClean="0">
                <a:solidFill>
                  <a:srgbClr val="0000FF"/>
                </a:solidFill>
              </a:rPr>
              <a:t> </a:t>
            </a:r>
            <a:r>
              <a:rPr lang="ar-SA" altLang="en-US" b="1" smtClean="0">
                <a:solidFill>
                  <a:srgbClr val="0000FF"/>
                </a:solidFill>
              </a:rPr>
              <a:t>تحسين الثقة وأداء العمل للعاملين .</a:t>
            </a:r>
          </a:p>
          <a:p>
            <a:pPr eaLnBrk="1" hangingPunct="1"/>
            <a:r>
              <a:rPr lang="ar-SA" altLang="en-US" b="1" smtClean="0">
                <a:solidFill>
                  <a:srgbClr val="0000FF"/>
                </a:solidFill>
              </a:rPr>
              <a:t>15 –</a:t>
            </a:r>
            <a:r>
              <a:rPr lang="ar-JO" altLang="en-US" b="1" smtClean="0">
                <a:solidFill>
                  <a:srgbClr val="0000FF"/>
                </a:solidFill>
              </a:rPr>
              <a:t> </a:t>
            </a:r>
            <a:r>
              <a:rPr lang="ar-SA" altLang="en-US" b="1" smtClean="0">
                <a:solidFill>
                  <a:srgbClr val="0000FF"/>
                </a:solidFill>
              </a:rPr>
              <a:t>زيادة نسبة تحقيق الأهداف الرئيسية للشركة .</a:t>
            </a:r>
            <a:endParaRPr lang="en-US" altLang="en-US" b="1" smtClean="0">
              <a:solidFill>
                <a:srgbClr val="0000FF"/>
              </a:solidFill>
            </a:endParaRPr>
          </a:p>
          <a:p>
            <a:pPr eaLnBrk="1" hangingPunct="1"/>
            <a:endParaRPr lang="en-US" altLang="en-US" b="1" smtClean="0">
              <a:solidFill>
                <a:srgbClr val="0000FF"/>
              </a:solidFill>
            </a:endParaRPr>
          </a:p>
        </p:txBody>
      </p:sp>
    </p:spTree>
    <p:extLst>
      <p:ext uri="{BB962C8B-B14F-4D97-AF65-F5344CB8AC3E}">
        <p14:creationId xmlns:p14="http://schemas.microsoft.com/office/powerpoint/2010/main" val="1865379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anim to="" calcmode="lin" valueType="num">
                                      <p:cBhvr>
                                        <p:cTn id="7" dur="1" fill="hold"/>
                                        <p:tgtEl>
                                          <p:spTgt spid="7168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1683">
                                            <p:txEl>
                                              <p:pRg st="2" end="2"/>
                                            </p:txEl>
                                          </p:spTgt>
                                        </p:tgtEl>
                                        <p:attrNameLst>
                                          <p:attrName>style.visibility</p:attrName>
                                        </p:attrNameLst>
                                      </p:cBhvr>
                                      <p:to>
                                        <p:strVal val="visible"/>
                                      </p:to>
                                    </p:set>
                                    <p:anim to="" calcmode="lin" valueType="num">
                                      <p:cBhvr>
                                        <p:cTn id="12" dur="1" fill="hold"/>
                                        <p:tgtEl>
                                          <p:spTgt spid="7168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1683">
                                            <p:txEl>
                                              <p:pRg st="3" end="3"/>
                                            </p:txEl>
                                          </p:spTgt>
                                        </p:tgtEl>
                                        <p:attrNameLst>
                                          <p:attrName>style.visibility</p:attrName>
                                        </p:attrNameLst>
                                      </p:cBhvr>
                                      <p:to>
                                        <p:strVal val="visible"/>
                                      </p:to>
                                    </p:set>
                                    <p:anim to="" calcmode="lin" valueType="num">
                                      <p:cBhvr>
                                        <p:cTn id="17" dur="1" fill="hold"/>
                                        <p:tgtEl>
                                          <p:spTgt spid="7168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1683">
                                            <p:txEl>
                                              <p:pRg st="4" end="4"/>
                                            </p:txEl>
                                          </p:spTgt>
                                        </p:tgtEl>
                                        <p:attrNameLst>
                                          <p:attrName>style.visibility</p:attrName>
                                        </p:attrNameLst>
                                      </p:cBhvr>
                                      <p:to>
                                        <p:strVal val="visible"/>
                                      </p:to>
                                    </p:set>
                                    <p:anim to="" calcmode="lin" valueType="num">
                                      <p:cBhvr>
                                        <p:cTn id="22" dur="1" fill="hold"/>
                                        <p:tgtEl>
                                          <p:spTgt spid="71683">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anim to="" calcmode="lin" valueType="num">
                                      <p:cBhvr>
                                        <p:cTn id="27" dur="1" fill="hold"/>
                                        <p:tgtEl>
                                          <p:spTgt spid="7168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رابعا : المتطلبات الرئيسية للتطبيق</a:t>
            </a:r>
            <a:endParaRPr lang="en-US" altLang="en-US" sz="4000" b="1" smtClean="0"/>
          </a:p>
        </p:txBody>
      </p:sp>
      <p:sp>
        <p:nvSpPr>
          <p:cNvPr id="59395" name="Rectangle 3"/>
          <p:cNvSpPr>
            <a:spLocks noGrp="1" noChangeArrowheads="1"/>
          </p:cNvSpPr>
          <p:nvPr>
            <p:ph type="body" idx="1"/>
          </p:nvPr>
        </p:nvSpPr>
        <p:spPr/>
        <p:txBody>
          <a:bodyPr/>
          <a:lstStyle/>
          <a:p>
            <a:pPr eaLnBrk="1" hangingPunct="1"/>
            <a:endParaRPr lang="en-US" altLang="en-US" b="1" smtClean="0"/>
          </a:p>
          <a:p>
            <a:pPr eaLnBrk="1" hangingPunct="1"/>
            <a:endParaRPr lang="ar-JO" altLang="en-US" smtClean="0"/>
          </a:p>
          <a:p>
            <a:pPr eaLnBrk="1" hangingPunct="1"/>
            <a:r>
              <a:rPr lang="ar-SA" altLang="en-US" smtClean="0"/>
              <a:t>إن تطبيق مفهوم إدارة الجودة الشاملة في المؤسسة يستلزم بعض المتطلبات التي </a:t>
            </a:r>
            <a:r>
              <a:rPr lang="ar-SA" altLang="en-US" b="1" smtClean="0">
                <a:solidFill>
                  <a:srgbClr val="006600"/>
                </a:solidFill>
              </a:rPr>
              <a:t>تسبق البدء بتطبيق هذا البرنامج</a:t>
            </a:r>
            <a:r>
              <a:rPr lang="ar-SA" altLang="en-US" smtClean="0"/>
              <a:t> في المؤسسة حتى يمكن إعداد العاملين على قبول الفكرة ومن ثم السعي نحو تحقيقها بفعالية وحصر نتائجها المرغوبة . </a:t>
            </a:r>
            <a:endParaRPr lang="en-US" altLang="en-US" smtClean="0"/>
          </a:p>
        </p:txBody>
      </p:sp>
    </p:spTree>
    <p:extLst>
      <p:ext uri="{BB962C8B-B14F-4D97-AF65-F5344CB8AC3E}">
        <p14:creationId xmlns:p14="http://schemas.microsoft.com/office/powerpoint/2010/main" val="3132579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9395">
                                            <p:txEl>
                                              <p:pRg st="2" end="2"/>
                                            </p:txEl>
                                          </p:spTgt>
                                        </p:tgtEl>
                                        <p:attrNameLst>
                                          <p:attrName>style.visibility</p:attrName>
                                        </p:attrNameLst>
                                      </p:cBhvr>
                                      <p:to>
                                        <p:strVal val="visible"/>
                                      </p:to>
                                    </p:set>
                                    <p:anim calcmode="discrete" valueType="clr">
                                      <p:cBhvr override="childStyle">
                                        <p:cTn id="7" dur="80"/>
                                        <p:tgtEl>
                                          <p:spTgt spid="593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9395">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5939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رابعا : المتطلبات الرئيسية للتطبيق</a:t>
            </a:r>
            <a:endParaRPr lang="en-US" altLang="en-US" sz="4000" b="1" smtClean="0"/>
          </a:p>
        </p:txBody>
      </p:sp>
      <p:sp>
        <p:nvSpPr>
          <p:cNvPr id="63491" name="Rectangle 3"/>
          <p:cNvSpPr>
            <a:spLocks noGrp="1" noChangeArrowheads="1"/>
          </p:cNvSpPr>
          <p:nvPr>
            <p:ph type="body" idx="1"/>
          </p:nvPr>
        </p:nvSpPr>
        <p:spPr/>
        <p:txBody>
          <a:bodyPr/>
          <a:lstStyle/>
          <a:p>
            <a:pPr eaLnBrk="1" hangingPunct="1"/>
            <a:r>
              <a:rPr lang="ar-SA" altLang="en-US" sz="2800" b="1" smtClean="0">
                <a:solidFill>
                  <a:srgbClr val="006600"/>
                </a:solidFill>
              </a:rPr>
              <a:t>أولا : إعادة تشكيل ثقافة المؤسسة .</a:t>
            </a:r>
            <a:endParaRPr lang="ar-SA" altLang="en-US" sz="2800" smtClean="0">
              <a:solidFill>
                <a:srgbClr val="006600"/>
              </a:solidFill>
            </a:endParaRPr>
          </a:p>
          <a:p>
            <a:pPr eaLnBrk="1" hangingPunct="1"/>
            <a:r>
              <a:rPr lang="ar-SA" altLang="en-US" sz="2800" smtClean="0"/>
              <a:t>إن إدخال أي مبدأ جديد في المؤسسة يتطلب إعادة تشكيل لثقافة تلك المؤسسة حيث أن قبول أو رفض أي مبدأ يعتمد على ثقافة ومعتقدات الموظفين في المؤسسة . </a:t>
            </a:r>
            <a:endParaRPr lang="ar-JO" altLang="en-US" sz="2800" smtClean="0"/>
          </a:p>
          <a:p>
            <a:pPr eaLnBrk="1" hangingPunct="1"/>
            <a:r>
              <a:rPr lang="ar-SA" altLang="en-US" sz="2800" smtClean="0"/>
              <a:t>إن ( ثقافة الجودة ) تختلف إختلافاً جذرياً عن ( الثقافة الإدارية التقليدية ) وبالتالي </a:t>
            </a:r>
            <a:r>
              <a:rPr lang="ar-SA" altLang="en-US" sz="2800" b="1" smtClean="0">
                <a:solidFill>
                  <a:srgbClr val="006600"/>
                </a:solidFill>
              </a:rPr>
              <a:t>ي</a:t>
            </a:r>
            <a:r>
              <a:rPr lang="ar-JO" altLang="en-US" sz="2800" b="1" smtClean="0">
                <a:solidFill>
                  <a:srgbClr val="006600"/>
                </a:solidFill>
              </a:rPr>
              <a:t>توجب</a:t>
            </a:r>
            <a:r>
              <a:rPr lang="ar-SA" altLang="en-US" sz="2800" smtClean="0"/>
              <a:t> </a:t>
            </a:r>
            <a:r>
              <a:rPr lang="ar-SA" altLang="en-US" sz="2800" b="1" smtClean="0">
                <a:solidFill>
                  <a:srgbClr val="006600"/>
                </a:solidFill>
              </a:rPr>
              <a:t>إيجاد هذه الثقافة الملائمة لتطبيق مفهوم إدارة الجودة الشاملة  وذلك بتغيير الأساليب الإدارية . </a:t>
            </a:r>
          </a:p>
          <a:p>
            <a:pPr eaLnBrk="1" hangingPunct="1"/>
            <a:r>
              <a:rPr lang="ar-SA" altLang="en-US" sz="2800" smtClean="0"/>
              <a:t>وعلى العموم يجب تهيئة البيئة الملائمة لتطبيق هذا المفهوم الجديد بما فيه من ثقافات جديدة .</a:t>
            </a:r>
            <a:endParaRPr lang="ar-SA" altLang="en-US" sz="2800" b="1" smtClean="0"/>
          </a:p>
        </p:txBody>
      </p:sp>
    </p:spTree>
    <p:extLst>
      <p:ext uri="{BB962C8B-B14F-4D97-AF65-F5344CB8AC3E}">
        <p14:creationId xmlns:p14="http://schemas.microsoft.com/office/powerpoint/2010/main" val="2201126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to="" calcmode="lin" valueType="num">
                                      <p:cBhvr>
                                        <p:cTn id="7" dur="1" fill="hold"/>
                                        <p:tgtEl>
                                          <p:spTgt spid="634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to="" calcmode="lin" valueType="num">
                                      <p:cBhvr>
                                        <p:cTn id="12" dur="1" fill="hold"/>
                                        <p:tgtEl>
                                          <p:spTgt spid="634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to="" calcmode="lin" valueType="num">
                                      <p:cBhvr>
                                        <p:cTn id="17" dur="1" fill="hold"/>
                                        <p:tgtEl>
                                          <p:spTgt spid="634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 to="" calcmode="lin" valueType="num">
                                      <p:cBhvr>
                                        <p:cTn id="22" dur="1" fill="hold"/>
                                        <p:tgtEl>
                                          <p:spTgt spid="6349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altLang="en-US" smtClean="0"/>
          </a:p>
        </p:txBody>
      </p:sp>
      <p:sp>
        <p:nvSpPr>
          <p:cNvPr id="64515" name="Rectangle 3"/>
          <p:cNvSpPr>
            <a:spLocks noGrp="1" noChangeArrowheads="1"/>
          </p:cNvSpPr>
          <p:nvPr>
            <p:ph type="body" idx="1"/>
          </p:nvPr>
        </p:nvSpPr>
        <p:spPr>
          <a:xfrm>
            <a:off x="457200" y="1600200"/>
            <a:ext cx="8458200" cy="4525963"/>
          </a:xfrm>
        </p:spPr>
        <p:txBody>
          <a:bodyPr/>
          <a:lstStyle/>
          <a:p>
            <a:pPr eaLnBrk="1" hangingPunct="1">
              <a:lnSpc>
                <a:spcPct val="90000"/>
              </a:lnSpc>
            </a:pPr>
            <a:r>
              <a:rPr lang="ar-SA" altLang="en-US" b="1" smtClean="0">
                <a:solidFill>
                  <a:srgbClr val="006600"/>
                </a:solidFill>
              </a:rPr>
              <a:t>ثانياً : الترويج وتسويق البرنامج .</a:t>
            </a:r>
            <a:endParaRPr lang="ar-SA" altLang="en-US" smtClean="0">
              <a:solidFill>
                <a:srgbClr val="006600"/>
              </a:solidFill>
            </a:endParaRPr>
          </a:p>
          <a:p>
            <a:pPr eaLnBrk="1" hangingPunct="1">
              <a:lnSpc>
                <a:spcPct val="90000"/>
              </a:lnSpc>
            </a:pPr>
            <a:r>
              <a:rPr lang="ar-SA" altLang="en-US" smtClean="0"/>
              <a:t>إن </a:t>
            </a:r>
            <a:r>
              <a:rPr lang="ar-SA" altLang="en-US" b="1" smtClean="0"/>
              <a:t>نشر مفاهيم ومبادىء إدارة الجودة الشاملة لجميع العاملين</a:t>
            </a:r>
            <a:r>
              <a:rPr lang="ar-SA" altLang="en-US" smtClean="0"/>
              <a:t> في المؤسسة أمر ضروري قبل اتخاذ قرار التطبيق . </a:t>
            </a:r>
            <a:endParaRPr lang="ar-JO" altLang="en-US" smtClean="0"/>
          </a:p>
          <a:p>
            <a:pPr eaLnBrk="1" hangingPunct="1">
              <a:lnSpc>
                <a:spcPct val="90000"/>
              </a:lnSpc>
            </a:pPr>
            <a:r>
              <a:rPr lang="ar-SA" altLang="en-US" smtClean="0"/>
              <a:t>إن </a:t>
            </a:r>
            <a:r>
              <a:rPr lang="ar-SA" altLang="en-US" b="1" smtClean="0"/>
              <a:t>تسويق البرنامج يساعد كثيراً في ال</a:t>
            </a:r>
            <a:r>
              <a:rPr lang="ar-JO" altLang="en-US" b="1" smtClean="0"/>
              <a:t>ت</a:t>
            </a:r>
            <a:r>
              <a:rPr lang="ar-SA" altLang="en-US" b="1" smtClean="0"/>
              <a:t>قليل</a:t>
            </a:r>
            <a:r>
              <a:rPr lang="ar-SA" altLang="en-US" smtClean="0"/>
              <a:t> من المعارضة للتغيير والتعرف على المخاطر المتوقعة يسبب التطبيق حتى يمكن مراجعتها .</a:t>
            </a:r>
          </a:p>
          <a:p>
            <a:pPr eaLnBrk="1" hangingPunct="1">
              <a:lnSpc>
                <a:spcPct val="90000"/>
              </a:lnSpc>
            </a:pPr>
            <a:r>
              <a:rPr lang="ar-SA" altLang="en-US" smtClean="0"/>
              <a:t>ويتم الترويج للبرنامج عن طريق </a:t>
            </a:r>
            <a:r>
              <a:rPr lang="ar-SA" altLang="en-US" b="1" smtClean="0"/>
              <a:t>تنظيم المحاضرات أو المؤتمرات أو الدورات التدريبية للتعريف بمفهوم الجودة وفوائدها على المؤسسة</a:t>
            </a:r>
            <a:endParaRPr lang="en-US" altLang="en-US" b="1" smtClean="0"/>
          </a:p>
        </p:txBody>
      </p:sp>
    </p:spTree>
    <p:extLst>
      <p:ext uri="{BB962C8B-B14F-4D97-AF65-F5344CB8AC3E}">
        <p14:creationId xmlns:p14="http://schemas.microsoft.com/office/powerpoint/2010/main" val="3855593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to="" calcmode="lin" valueType="num">
                                      <p:cBhvr>
                                        <p:cTn id="17" dur="1" fill="hold"/>
                                        <p:tgtEl>
                                          <p:spTgt spid="6451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 to="" calcmode="lin" valueType="num">
                                      <p:cBhvr>
                                        <p:cTn id="22" dur="1" fill="hold"/>
                                        <p:tgtEl>
                                          <p:spTgt spid="645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n-US" altLang="en-US" smtClean="0"/>
          </a:p>
        </p:txBody>
      </p:sp>
      <p:sp>
        <p:nvSpPr>
          <p:cNvPr id="60419" name="Rectangle 3"/>
          <p:cNvSpPr>
            <a:spLocks noGrp="1" noChangeArrowheads="1"/>
          </p:cNvSpPr>
          <p:nvPr>
            <p:ph type="body" idx="1"/>
          </p:nvPr>
        </p:nvSpPr>
        <p:spPr/>
        <p:txBody>
          <a:bodyPr/>
          <a:lstStyle/>
          <a:p>
            <a:pPr eaLnBrk="1" hangingPunct="1">
              <a:lnSpc>
                <a:spcPct val="90000"/>
              </a:lnSpc>
            </a:pPr>
            <a:r>
              <a:rPr lang="ar-SA" altLang="en-US" b="1" smtClean="0">
                <a:solidFill>
                  <a:srgbClr val="006600"/>
                </a:solidFill>
              </a:rPr>
              <a:t>ثالثاً : التعليم والتدريب .</a:t>
            </a:r>
            <a:endParaRPr lang="ar-SA" altLang="en-US" smtClean="0">
              <a:solidFill>
                <a:srgbClr val="006600"/>
              </a:solidFill>
            </a:endParaRPr>
          </a:p>
          <a:p>
            <a:pPr eaLnBrk="1" hangingPunct="1">
              <a:lnSpc>
                <a:spcPct val="90000"/>
              </a:lnSpc>
            </a:pPr>
            <a:r>
              <a:rPr lang="ar-SA" altLang="en-US" smtClean="0"/>
              <a:t>حتى يتم تطبيق مفهوم إدارة الجودة الشاملة بالشكل الصحيح فإنه </a:t>
            </a:r>
            <a:r>
              <a:rPr lang="ar-SA" altLang="en-US" b="1" smtClean="0"/>
              <a:t>يجب تدريب وتعليم المشاركين بأساليب وأدوات هذا المفهوم الجديد</a:t>
            </a:r>
            <a:r>
              <a:rPr lang="ar-SA" altLang="en-US" smtClean="0"/>
              <a:t> حتى يمكن أن يقوم على أساس سليم وصلب وبالتالي يؤدي إلى النتائج المرغوبة من تطبيقه . </a:t>
            </a:r>
            <a:endParaRPr lang="ar-JO" altLang="en-US" smtClean="0"/>
          </a:p>
          <a:p>
            <a:pPr eaLnBrk="1" hangingPunct="1">
              <a:lnSpc>
                <a:spcPct val="90000"/>
              </a:lnSpc>
            </a:pPr>
            <a:r>
              <a:rPr lang="ar-SA" altLang="en-US" smtClean="0"/>
              <a:t>حيث أن تطبيق هذا البرنامج بدون وعي أو فهم لمبادئه ومتطلباته قد يؤدي إلى الفشل الذريع . </a:t>
            </a:r>
            <a:endParaRPr lang="ar-JO" altLang="en-US" smtClean="0"/>
          </a:p>
          <a:p>
            <a:pPr eaLnBrk="1" hangingPunct="1">
              <a:lnSpc>
                <a:spcPct val="90000"/>
              </a:lnSpc>
            </a:pPr>
            <a:r>
              <a:rPr lang="ar-SA" altLang="en-US" b="1" smtClean="0"/>
              <a:t>فالوعي الكامل</a:t>
            </a:r>
            <a:r>
              <a:rPr lang="ar-SA" altLang="en-US" smtClean="0"/>
              <a:t> يمكن تحقيقه عن طريق برامج التدريب الفعالة.</a:t>
            </a:r>
            <a:endParaRPr lang="en-US" altLang="en-US" smtClean="0"/>
          </a:p>
        </p:txBody>
      </p:sp>
    </p:spTree>
    <p:extLst>
      <p:ext uri="{BB962C8B-B14F-4D97-AF65-F5344CB8AC3E}">
        <p14:creationId xmlns:p14="http://schemas.microsoft.com/office/powerpoint/2010/main" val="3113536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 to="" calcmode="lin" valueType="num">
                                      <p:cBhvr>
                                        <p:cTn id="12" dur="1" fill="hold"/>
                                        <p:tgtEl>
                                          <p:spTgt spid="6041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 to="" calcmode="lin" valueType="num">
                                      <p:cBhvr>
                                        <p:cTn id="17" dur="1" fill="hold"/>
                                        <p:tgtEl>
                                          <p:spTgt spid="6041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 to="" calcmode="lin" valueType="num">
                                      <p:cBhvr>
                                        <p:cTn id="22" dur="1" fill="hold"/>
                                        <p:tgtEl>
                                          <p:spTgt spid="6041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en-US" altLang="en-US" smtClean="0"/>
          </a:p>
        </p:txBody>
      </p:sp>
      <p:sp>
        <p:nvSpPr>
          <p:cNvPr id="65539"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وهذا التدريب يجب أن يكون موجهاً لجميع فئات ومستويات الإدارة </a:t>
            </a:r>
            <a:r>
              <a:rPr lang="ar-JO" altLang="en-US" smtClean="0"/>
              <a:t>  </a:t>
            </a:r>
            <a:r>
              <a:rPr lang="ar-SA" altLang="en-US" smtClean="0"/>
              <a:t>( </a:t>
            </a:r>
            <a:r>
              <a:rPr lang="ar-SA" altLang="en-US" b="1" smtClean="0">
                <a:solidFill>
                  <a:srgbClr val="006600"/>
                </a:solidFill>
              </a:rPr>
              <a:t>الهيئة التنفيذية ، المدراء ، المشرفين ، العاملين</a:t>
            </a:r>
            <a:r>
              <a:rPr lang="ar-SA" altLang="en-US" smtClean="0"/>
              <a:t> ) ويجب أن تلبى متطلبات كل فئة حسب التحديات التي يواجهونها . </a:t>
            </a:r>
            <a:endParaRPr lang="ar-JO" altLang="en-US" smtClean="0"/>
          </a:p>
        </p:txBody>
      </p:sp>
    </p:spTree>
    <p:extLst>
      <p:ext uri="{BB962C8B-B14F-4D97-AF65-F5344CB8AC3E}">
        <p14:creationId xmlns:p14="http://schemas.microsoft.com/office/powerpoint/2010/main" val="383578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5539">
                                            <p:txEl>
                                              <p:pRg st="1" end="1"/>
                                            </p:txEl>
                                          </p:spTgt>
                                        </p:tgtEl>
                                        <p:attrNameLst>
                                          <p:attrName>style.visibility</p:attrName>
                                        </p:attrNameLst>
                                      </p:cBhvr>
                                      <p:to>
                                        <p:strVal val="visible"/>
                                      </p:to>
                                    </p:set>
                                    <p:anim calcmode="discrete" valueType="clr">
                                      <p:cBhvr override="childStyle">
                                        <p:cTn id="7" dur="80"/>
                                        <p:tgtEl>
                                          <p:spTgt spid="6553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553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6553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altLang="en-US" smtClean="0"/>
          </a:p>
        </p:txBody>
      </p:sp>
      <p:sp>
        <p:nvSpPr>
          <p:cNvPr id="66563" name="Rectangle 3"/>
          <p:cNvSpPr>
            <a:spLocks noGrp="1" noChangeArrowheads="1"/>
          </p:cNvSpPr>
          <p:nvPr>
            <p:ph type="body" idx="1"/>
          </p:nvPr>
        </p:nvSpPr>
        <p:spPr/>
        <p:txBody>
          <a:bodyPr/>
          <a:lstStyle/>
          <a:p>
            <a:pPr eaLnBrk="1" hangingPunct="1"/>
            <a:endParaRPr lang="ar-JO" altLang="en-US" b="1" smtClean="0">
              <a:solidFill>
                <a:srgbClr val="006600"/>
              </a:solidFill>
            </a:endParaRPr>
          </a:p>
          <a:p>
            <a:pPr eaLnBrk="1" hangingPunct="1"/>
            <a:r>
              <a:rPr lang="ar-SA" altLang="en-US" b="1" smtClean="0">
                <a:solidFill>
                  <a:srgbClr val="006600"/>
                </a:solidFill>
              </a:rPr>
              <a:t>فالتدريب الخاص بالهيئة التنفيذية يجب أن يشمل استراتيجية التطبيق</a:t>
            </a:r>
            <a:r>
              <a:rPr lang="ar-SA" altLang="en-US" smtClean="0"/>
              <a:t> بينما </a:t>
            </a:r>
            <a:r>
              <a:rPr lang="ar-SA" altLang="en-US" smtClean="0">
                <a:solidFill>
                  <a:srgbClr val="0000FF"/>
                </a:solidFill>
              </a:rPr>
              <a:t>التدريب لفرق العمل يجب أن يشمل الطرق والأساليب الفنية لتطوير العمليات .</a:t>
            </a:r>
            <a:r>
              <a:rPr lang="ar-SA" altLang="en-US" smtClean="0"/>
              <a:t> </a:t>
            </a:r>
          </a:p>
          <a:p>
            <a:pPr eaLnBrk="1" hangingPunct="1"/>
            <a:r>
              <a:rPr lang="ar-SA" altLang="en-US" b="1" smtClean="0">
                <a:solidFill>
                  <a:srgbClr val="800080"/>
                </a:solidFill>
              </a:rPr>
              <a:t>وعلى العموم فإن التدريب يجب أن يتناول أهمية الجودة وأدواتها وأساليبها والمهارات اللازمة وأساليب حل المشكلات ووضع القرارات ومباديء القيادة الفعالة والأدوات الإحصائية وطرق قياس الأداء</a:t>
            </a:r>
            <a:endParaRPr lang="en-US" altLang="en-US" b="1" smtClean="0">
              <a:solidFill>
                <a:srgbClr val="800080"/>
              </a:solidFill>
            </a:endParaRPr>
          </a:p>
        </p:txBody>
      </p:sp>
    </p:spTree>
    <p:extLst>
      <p:ext uri="{BB962C8B-B14F-4D97-AF65-F5344CB8AC3E}">
        <p14:creationId xmlns:p14="http://schemas.microsoft.com/office/powerpoint/2010/main" val="3362344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 to="" calcmode="lin" valueType="num">
                                      <p:cBhvr>
                                        <p:cTn id="7" dur="1" fill="hold"/>
                                        <p:tgtEl>
                                          <p:spTgt spid="6656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 to="" calcmode="lin" valueType="num">
                                      <p:cBhvr>
                                        <p:cTn id="12" dur="1" fill="hold"/>
                                        <p:tgtEl>
                                          <p:spTgt spid="665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p:txBody>
          <a:bodyPr/>
          <a:lstStyle/>
          <a:p>
            <a:pPr eaLnBrk="1" hangingPunct="1"/>
            <a:r>
              <a:rPr lang="ar-SA" altLang="en-US" b="1" smtClean="0">
                <a:solidFill>
                  <a:srgbClr val="006600"/>
                </a:solidFill>
              </a:rPr>
              <a:t>رابعاً : الاستعانة بالاستشاريين .</a:t>
            </a:r>
            <a:endParaRPr lang="ar-SA" altLang="en-US" smtClean="0">
              <a:solidFill>
                <a:srgbClr val="006600"/>
              </a:solidFill>
            </a:endParaRPr>
          </a:p>
          <a:p>
            <a:pPr eaLnBrk="1" hangingPunct="1"/>
            <a:r>
              <a:rPr lang="ar-JO" altLang="en-US" smtClean="0"/>
              <a:t>ان </a:t>
            </a:r>
            <a:r>
              <a:rPr lang="ar-SA" altLang="en-US" smtClean="0"/>
              <a:t>الهدف من الاستعانة بالخبرات الخارجية من مستشارين ومؤسسات متخصصة عند تطبيق البرنامج </a:t>
            </a:r>
            <a:r>
              <a:rPr lang="ar-SA" altLang="en-US" b="1" smtClean="0"/>
              <a:t>هو تدعيم خبرة المؤسسة ومساعدتها في حل المشاكل التي ستنشأ وخاصة في المراحل الأولى . </a:t>
            </a:r>
          </a:p>
        </p:txBody>
      </p:sp>
    </p:spTree>
    <p:extLst>
      <p:ext uri="{BB962C8B-B14F-4D97-AF65-F5344CB8AC3E}">
        <p14:creationId xmlns:p14="http://schemas.microsoft.com/office/powerpoint/2010/main" val="513838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to="" calcmode="lin" valueType="num">
                                      <p:cBhvr>
                                        <p:cTn id="7" dur="1" fill="hold"/>
                                        <p:tgtEl>
                                          <p:spTgt spid="614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 to="" calcmode="lin" valueType="num">
                                      <p:cBhvr>
                                        <p:cTn id="12" dur="1" fill="hold"/>
                                        <p:tgtEl>
                                          <p:spTgt spid="6144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pPr eaLnBrk="1" hangingPunct="1">
              <a:lnSpc>
                <a:spcPct val="90000"/>
              </a:lnSpc>
            </a:pPr>
            <a:r>
              <a:rPr lang="ar-SA" altLang="en-US" b="1" smtClean="0">
                <a:solidFill>
                  <a:srgbClr val="006600"/>
                </a:solidFill>
              </a:rPr>
              <a:t>خامساً : تشكيل فرق العمل .</a:t>
            </a:r>
            <a:endParaRPr lang="ar-SA" altLang="en-US" smtClean="0">
              <a:solidFill>
                <a:srgbClr val="006600"/>
              </a:solidFill>
            </a:endParaRPr>
          </a:p>
          <a:p>
            <a:pPr eaLnBrk="1" hangingPunct="1">
              <a:lnSpc>
                <a:spcPct val="90000"/>
              </a:lnSpc>
            </a:pPr>
            <a:r>
              <a:rPr lang="ar-SA" altLang="en-US" smtClean="0"/>
              <a:t>يتم تأليف فرق العمل بحيث تضم كل واحدة منها </a:t>
            </a:r>
            <a:r>
              <a:rPr lang="ar-SA" altLang="en-US" b="1" smtClean="0"/>
              <a:t>ما بين خمسة إلى ثمانية أعضاء</a:t>
            </a:r>
            <a:r>
              <a:rPr lang="ar-SA" altLang="en-US" smtClean="0"/>
              <a:t> من الأقسام المعنية مباشرة أو ممن يؤدون فعلاً العمل المراد تطويره والذي سيتأثر بنتائج المشروع .</a:t>
            </a:r>
          </a:p>
          <a:p>
            <a:pPr eaLnBrk="1" hangingPunct="1">
              <a:lnSpc>
                <a:spcPct val="90000"/>
              </a:lnSpc>
            </a:pPr>
            <a:r>
              <a:rPr lang="ar-SA" altLang="en-US" smtClean="0"/>
              <a:t>وحيث أن هذ</a:t>
            </a:r>
            <a:r>
              <a:rPr lang="ar-JO" altLang="en-US" smtClean="0"/>
              <a:t>ه</a:t>
            </a:r>
            <a:r>
              <a:rPr lang="ar-SA" altLang="en-US" smtClean="0"/>
              <a:t> الفرق ستقوم بالتحسين </a:t>
            </a:r>
            <a:r>
              <a:rPr lang="ar-SA" altLang="en-US" b="1" smtClean="0">
                <a:solidFill>
                  <a:srgbClr val="800080"/>
                </a:solidFill>
              </a:rPr>
              <a:t>فيجب أن يكونوا من الأشخاص الموثوق بهم ، ولديهم الاستعداد للعمل والتطوير وكذا يجب أن يعطوا الصلاحية المراجعة وتقييم المهام التي تتضمنها العملية وتقديم المقترحات لتحسينها .</a:t>
            </a:r>
            <a:endParaRPr lang="en-US" altLang="en-US" b="1" smtClean="0">
              <a:solidFill>
                <a:srgbClr val="800080"/>
              </a:solidFill>
            </a:endParaRPr>
          </a:p>
        </p:txBody>
      </p:sp>
    </p:spTree>
    <p:extLst>
      <p:ext uri="{BB962C8B-B14F-4D97-AF65-F5344CB8AC3E}">
        <p14:creationId xmlns:p14="http://schemas.microsoft.com/office/powerpoint/2010/main" val="2383917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to="" calcmode="lin" valueType="num">
                                      <p:cBhvr>
                                        <p:cTn id="7" dur="1" fill="hold"/>
                                        <p:tgtEl>
                                          <p:spTgt spid="696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 to="" calcmode="lin" valueType="num">
                                      <p:cBhvr>
                                        <p:cTn id="12" dur="1" fill="hold"/>
                                        <p:tgtEl>
                                          <p:spTgt spid="6963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to="" calcmode="lin" valueType="num">
                                      <p:cBhvr>
                                        <p:cTn id="17" dur="1" fill="hold"/>
                                        <p:tgtEl>
                                          <p:spTgt spid="6963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762000"/>
            <a:ext cx="8229600" cy="5791200"/>
          </a:xfrm>
        </p:spPr>
        <p:txBody>
          <a:bodyPr/>
          <a:lstStyle/>
          <a:p>
            <a:pPr eaLnBrk="1" hangingPunct="1"/>
            <a:endParaRPr lang="ar-SA" altLang="en-US" smtClean="0"/>
          </a:p>
          <a:p>
            <a:pPr eaLnBrk="1" hangingPunct="1"/>
            <a:r>
              <a:rPr lang="ar-JO" altLang="en-US" sz="3600" b="1" smtClean="0"/>
              <a:t>بعض </a:t>
            </a:r>
            <a:r>
              <a:rPr lang="ar-SA" altLang="en-US" sz="3600" b="1" smtClean="0"/>
              <a:t>تعاريف </a:t>
            </a:r>
            <a:r>
              <a:rPr lang="ar-JO" altLang="en-US" sz="3600" b="1" smtClean="0"/>
              <a:t>ا</a:t>
            </a:r>
            <a:r>
              <a:rPr lang="ar-SA" altLang="en-US" sz="3600" b="1" smtClean="0"/>
              <a:t>لجودة كما يراها رواد هذا المفهوم :</a:t>
            </a:r>
            <a:r>
              <a:rPr lang="ar-SA" altLang="en-US" smtClean="0"/>
              <a:t> </a:t>
            </a:r>
          </a:p>
          <a:p>
            <a:pPr eaLnBrk="1" hangingPunct="1"/>
            <a:r>
              <a:rPr lang="ar-SA" altLang="en-US" smtClean="0"/>
              <a:t>(الرضا التام للعميل)  أرماند فيخبوم 1956 .</a:t>
            </a:r>
            <a:endParaRPr lang="en-US" altLang="en-US" smtClean="0"/>
          </a:p>
          <a:p>
            <a:pPr eaLnBrk="1" hangingPunct="1"/>
            <a:r>
              <a:rPr lang="ar-SA" altLang="en-US" smtClean="0"/>
              <a:t>( المطابقة مع المتطلبات )  كروسبي 1979 .</a:t>
            </a:r>
          </a:p>
          <a:p>
            <a:pPr eaLnBrk="1" hangingPunct="1"/>
            <a:r>
              <a:rPr lang="ar-SA" altLang="en-US" smtClean="0"/>
              <a:t>( دقة الاستخدام حسب ما يراه المستفيد )  جوزيف جوران 1989 .</a:t>
            </a:r>
          </a:p>
          <a:p>
            <a:pPr eaLnBrk="1" hangingPunct="1"/>
            <a:r>
              <a:rPr lang="ar-SA" altLang="en-US" smtClean="0"/>
              <a:t>( درجة متوقعه من التناسق والاعتماد تناسب السوق بتكلفة منخفضة ) ديمنع 1986 . </a:t>
            </a:r>
          </a:p>
        </p:txBody>
      </p:sp>
    </p:spTree>
    <p:extLst>
      <p:ext uri="{BB962C8B-B14F-4D97-AF65-F5344CB8AC3E}">
        <p14:creationId xmlns:p14="http://schemas.microsoft.com/office/powerpoint/2010/main" val="782799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to="" calcmode="lin" valueType="num">
                                      <p:cBhvr>
                                        <p:cTn id="7" dur="1" fill="hold"/>
                                        <p:tgtEl>
                                          <p:spTgt spid="2560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 to="" calcmode="lin" valueType="num">
                                      <p:cBhvr>
                                        <p:cTn id="12" dur="1" fill="hold"/>
                                        <p:tgtEl>
                                          <p:spTgt spid="2560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 to="" calcmode="lin" valueType="num">
                                      <p:cBhvr>
                                        <p:cTn id="17" dur="1" fill="hold"/>
                                        <p:tgtEl>
                                          <p:spTgt spid="2560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 to="" calcmode="lin" valueType="num">
                                      <p:cBhvr>
                                        <p:cTn id="22" dur="1" fill="hold"/>
                                        <p:tgtEl>
                                          <p:spTgt spid="25603">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 to="" calcmode="lin" valueType="num">
                                      <p:cBhvr>
                                        <p:cTn id="27" dur="1" fill="hold"/>
                                        <p:tgtEl>
                                          <p:spTgt spid="2560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457200" y="685800"/>
            <a:ext cx="8229600" cy="5867400"/>
          </a:xfrm>
        </p:spPr>
        <p:txBody>
          <a:bodyPr/>
          <a:lstStyle/>
          <a:p>
            <a:pPr eaLnBrk="1" hangingPunct="1">
              <a:lnSpc>
                <a:spcPct val="90000"/>
              </a:lnSpc>
            </a:pPr>
            <a:r>
              <a:rPr lang="ar-SA" altLang="en-US" b="1" smtClean="0">
                <a:solidFill>
                  <a:srgbClr val="006600"/>
                </a:solidFill>
              </a:rPr>
              <a:t>سادساً : التشجيع والحفز .</a:t>
            </a:r>
            <a:endParaRPr lang="ar-SA" altLang="en-US" smtClean="0">
              <a:solidFill>
                <a:srgbClr val="006600"/>
              </a:solidFill>
            </a:endParaRPr>
          </a:p>
          <a:p>
            <a:pPr eaLnBrk="1" hangingPunct="1">
              <a:lnSpc>
                <a:spcPct val="90000"/>
              </a:lnSpc>
            </a:pPr>
            <a:r>
              <a:rPr lang="ar-SA" altLang="en-US" smtClean="0"/>
              <a:t>إن تقدير الأفراد نظير قيامهم بعمل عظيم </a:t>
            </a:r>
            <a:r>
              <a:rPr lang="ar-SA" altLang="en-US" b="1" smtClean="0"/>
              <a:t>سيؤدي حتماً إلى تشجيعهم ، وزرع الثقة ، وتدعيم هذا الأداء المرغوب</a:t>
            </a:r>
            <a:r>
              <a:rPr lang="ar-SA" altLang="en-US" smtClean="0"/>
              <a:t> . وهذا التشجيع والتحفيز له </a:t>
            </a:r>
            <a:r>
              <a:rPr lang="ar-SA" altLang="en-US" b="1" smtClean="0"/>
              <a:t>دور كبير في تطوير برنامج إدارة الجودة الشاملة في المؤسسة واستمراريته . </a:t>
            </a:r>
            <a:endParaRPr lang="ar-JO" altLang="en-US" b="1" smtClean="0"/>
          </a:p>
          <a:p>
            <a:pPr eaLnBrk="1" hangingPunct="1">
              <a:lnSpc>
                <a:spcPct val="90000"/>
              </a:lnSpc>
            </a:pPr>
            <a:r>
              <a:rPr lang="ar-SA" altLang="en-US" smtClean="0"/>
              <a:t>وحيث أن استمرارية البرنامج في المؤسسة يعتمد اعتماداً كلياً على حماس المشاركين في التحسين ، </a:t>
            </a:r>
            <a:endParaRPr lang="ar-JO" altLang="en-US" smtClean="0"/>
          </a:p>
          <a:p>
            <a:pPr eaLnBrk="1" hangingPunct="1">
              <a:lnSpc>
                <a:spcPct val="90000"/>
              </a:lnSpc>
            </a:pPr>
            <a:r>
              <a:rPr lang="ar-SA" altLang="en-US" smtClean="0"/>
              <a:t>لذا ينبغي تعزيز هذا الحماس من خلال الحوافز المناسبة وهذا يتفاوت من المكافأة المالية إلى التشجيع المعنوي . </a:t>
            </a:r>
          </a:p>
          <a:p>
            <a:pPr eaLnBrk="1" hangingPunct="1">
              <a:lnSpc>
                <a:spcPct val="90000"/>
              </a:lnSpc>
            </a:pPr>
            <a:r>
              <a:rPr lang="ar-SA" altLang="en-US" smtClean="0"/>
              <a:t>والخلاصة أن على المؤسسة تبني </a:t>
            </a:r>
            <a:r>
              <a:rPr lang="ar-SA" altLang="en-US" b="1" smtClean="0">
                <a:solidFill>
                  <a:srgbClr val="800080"/>
                </a:solidFill>
              </a:rPr>
              <a:t>برنامج حوافز فعال ومرن يخلق جو من الثقة والتشجيع والشعور بالانتماء للمؤسسة وبأهمية الدور الموكل إليهم في تطبيق البرنامج . </a:t>
            </a:r>
            <a:endParaRPr lang="en-US" altLang="en-US" b="1" smtClean="0">
              <a:solidFill>
                <a:srgbClr val="800080"/>
              </a:solidFill>
            </a:endParaRPr>
          </a:p>
        </p:txBody>
      </p:sp>
    </p:spTree>
    <p:extLst>
      <p:ext uri="{BB962C8B-B14F-4D97-AF65-F5344CB8AC3E}">
        <p14:creationId xmlns:p14="http://schemas.microsoft.com/office/powerpoint/2010/main" val="771187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to="" calcmode="lin" valueType="num">
                                      <p:cBhvr>
                                        <p:cTn id="7" dur="1" fill="hold"/>
                                        <p:tgtEl>
                                          <p:spTgt spid="624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 to="" calcmode="lin" valueType="num">
                                      <p:cBhvr>
                                        <p:cTn id="12" dur="1" fill="hold"/>
                                        <p:tgtEl>
                                          <p:spTgt spid="624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 to="" calcmode="lin" valueType="num">
                                      <p:cBhvr>
                                        <p:cTn id="17" dur="1" fill="hold"/>
                                        <p:tgtEl>
                                          <p:spTgt spid="6246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 to="" calcmode="lin" valueType="num">
                                      <p:cBhvr>
                                        <p:cTn id="22" dur="1" fill="hold"/>
                                        <p:tgtEl>
                                          <p:spTgt spid="6246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2467">
                                            <p:txEl>
                                              <p:pRg st="4" end="4"/>
                                            </p:txEl>
                                          </p:spTgt>
                                        </p:tgtEl>
                                        <p:attrNameLst>
                                          <p:attrName>style.visibility</p:attrName>
                                        </p:attrNameLst>
                                      </p:cBhvr>
                                      <p:to>
                                        <p:strVal val="visible"/>
                                      </p:to>
                                    </p:set>
                                    <p:anim to="" calcmode="lin" valueType="num">
                                      <p:cBhvr>
                                        <p:cTn id="27" dur="1" fill="hold"/>
                                        <p:tgtEl>
                                          <p:spTgt spid="6246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altLang="en-US" smtClean="0"/>
          </a:p>
        </p:txBody>
      </p:sp>
      <p:sp>
        <p:nvSpPr>
          <p:cNvPr id="31747" name="Rectangle 3"/>
          <p:cNvSpPr>
            <a:spLocks noGrp="1" noChangeArrowheads="1"/>
          </p:cNvSpPr>
          <p:nvPr>
            <p:ph type="body" idx="1"/>
          </p:nvPr>
        </p:nvSpPr>
        <p:spPr/>
        <p:txBody>
          <a:bodyPr/>
          <a:lstStyle/>
          <a:p>
            <a:pPr eaLnBrk="1" hangingPunct="1"/>
            <a:r>
              <a:rPr lang="ar-SA" altLang="en-US" b="1" smtClean="0">
                <a:solidFill>
                  <a:srgbClr val="006600"/>
                </a:solidFill>
              </a:rPr>
              <a:t>سابعاً : الإشراف والمتابعة .</a:t>
            </a:r>
            <a:endParaRPr lang="ar-SA" altLang="en-US" smtClean="0">
              <a:solidFill>
                <a:srgbClr val="006600"/>
              </a:solidFill>
            </a:endParaRPr>
          </a:p>
          <a:p>
            <a:pPr eaLnBrk="1" hangingPunct="1"/>
            <a:r>
              <a:rPr lang="ar-SA" altLang="en-US" smtClean="0"/>
              <a:t>من ضروريات تطبيق برنامج الجودة هو </a:t>
            </a:r>
            <a:r>
              <a:rPr lang="ar-SA" altLang="en-US" b="1" smtClean="0"/>
              <a:t>الإشراف على فرق العمل بتعديل أي مسار خاطىء ومتابعة إنجازاتهم وتقويمها إذا تطلب الأمر</a:t>
            </a:r>
            <a:r>
              <a:rPr lang="ar-SA" altLang="en-US" smtClean="0"/>
              <a:t> . </a:t>
            </a:r>
            <a:endParaRPr lang="ar-JO" altLang="en-US" smtClean="0"/>
          </a:p>
          <a:p>
            <a:pPr eaLnBrk="1" hangingPunct="1"/>
            <a:r>
              <a:rPr lang="ar-SA" altLang="en-US" smtClean="0"/>
              <a:t>فإن من</a:t>
            </a:r>
            <a:r>
              <a:rPr lang="ar-JO" altLang="en-US" smtClean="0"/>
              <a:t> أهم</a:t>
            </a:r>
            <a:r>
              <a:rPr lang="ar-SA" altLang="en-US" smtClean="0"/>
              <a:t> مستلزمات ال</a:t>
            </a:r>
            <a:r>
              <a:rPr lang="ar-JO" altLang="en-US" smtClean="0"/>
              <a:t>ل</a:t>
            </a:r>
            <a:r>
              <a:rPr lang="ar-SA" altLang="en-US" smtClean="0"/>
              <a:t>جنة الإشراف والمتابعة </a:t>
            </a:r>
            <a:r>
              <a:rPr lang="ar-SA" altLang="en-US" b="1" smtClean="0">
                <a:solidFill>
                  <a:srgbClr val="800080"/>
                </a:solidFill>
              </a:rPr>
              <a:t>هو التنسيق بين مختلف الأفراد والإدارات في المؤسسة وتذليل الصعوبات التي تعترض فرق العمل مع الأخذ في الاعتبار المصلحة العامة . </a:t>
            </a:r>
          </a:p>
        </p:txBody>
      </p:sp>
    </p:spTree>
    <p:extLst>
      <p:ext uri="{BB962C8B-B14F-4D97-AF65-F5344CB8AC3E}">
        <p14:creationId xmlns:p14="http://schemas.microsoft.com/office/powerpoint/2010/main" val="1787433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to="" calcmode="lin" valueType="num">
                                      <p:cBhvr>
                                        <p:cTn id="7" dur="1" fill="hold"/>
                                        <p:tgtEl>
                                          <p:spTgt spid="3174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to="" calcmode="lin" valueType="num">
                                      <p:cBhvr>
                                        <p:cTn id="12" dur="1" fill="hold"/>
                                        <p:tgtEl>
                                          <p:spTgt spid="3174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to="" calcmode="lin" valueType="num">
                                      <p:cBhvr>
                                        <p:cTn id="17" dur="1" fill="hold"/>
                                        <p:tgtEl>
                                          <p:spTgt spid="317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457200" y="685800"/>
            <a:ext cx="8458200" cy="5486400"/>
          </a:xfrm>
        </p:spPr>
        <p:txBody>
          <a:bodyPr/>
          <a:lstStyle/>
          <a:p>
            <a:pPr eaLnBrk="1" hangingPunct="1"/>
            <a:r>
              <a:rPr lang="ar-SA" altLang="en-US" sz="3600" b="1" smtClean="0">
                <a:solidFill>
                  <a:srgbClr val="006600"/>
                </a:solidFill>
              </a:rPr>
              <a:t>ثامناً : استراتيجية التطبيق .</a:t>
            </a:r>
            <a:r>
              <a:rPr lang="ar-SA" altLang="en-US" sz="2800" b="1" smtClean="0"/>
              <a:t> </a:t>
            </a:r>
          </a:p>
          <a:p>
            <a:pPr eaLnBrk="1" hangingPunct="1"/>
            <a:r>
              <a:rPr lang="ar-SA" altLang="en-US" sz="2800" smtClean="0"/>
              <a:t>إن استراتيجية تطوير وإدخال برنامج إدارة الجودة الشاملة إلى حيز التطبيق يمر بعدة خطوات أو مراحل بدء من الإعداد لهذا البرنامج حتى تحقيق النتائج وتقييمها . </a:t>
            </a:r>
            <a:endParaRPr lang="ar-SA" altLang="en-US" sz="2800" b="1" smtClean="0">
              <a:solidFill>
                <a:srgbClr val="006600"/>
              </a:solidFill>
            </a:endParaRPr>
          </a:p>
          <a:p>
            <a:pPr eaLnBrk="1" hangingPunct="1"/>
            <a:r>
              <a:rPr lang="ar-SA" altLang="en-US" sz="2800" b="1" smtClean="0">
                <a:solidFill>
                  <a:srgbClr val="006600"/>
                </a:solidFill>
              </a:rPr>
              <a:t>1 – الإعداد</a:t>
            </a:r>
            <a:r>
              <a:rPr lang="ar-SA" altLang="en-US" sz="2800" smtClean="0"/>
              <a:t> : هي مرحلة تبادل المعرفة ونشر الخبرات وتحديد مدى الحاجة للتحسن بإجراء مراجعة شاملة لنتائج تطبيق هذا المفهوم في المؤسسات الأخرى . ويتم في هذه المرحلة وضع الأهداف المرغوبة . </a:t>
            </a:r>
            <a:endParaRPr lang="ar-SA" altLang="en-US" sz="2800" b="1" smtClean="0">
              <a:solidFill>
                <a:srgbClr val="006600"/>
              </a:solidFill>
            </a:endParaRPr>
          </a:p>
          <a:p>
            <a:pPr eaLnBrk="1" hangingPunct="1"/>
            <a:r>
              <a:rPr lang="ar-JO" altLang="en-US" sz="2800" b="1" smtClean="0">
                <a:solidFill>
                  <a:srgbClr val="006600"/>
                </a:solidFill>
              </a:rPr>
              <a:t>2</a:t>
            </a:r>
            <a:r>
              <a:rPr lang="ar-SA" altLang="en-US" sz="2800" b="1" smtClean="0">
                <a:solidFill>
                  <a:srgbClr val="006600"/>
                </a:solidFill>
              </a:rPr>
              <a:t>- التخطيط  :</a:t>
            </a:r>
            <a:r>
              <a:rPr lang="ar-SA" altLang="en-US" sz="2800" smtClean="0"/>
              <a:t> ويتم فيها وضع خطة وكيفية التطبيق وتحديد الموارد اللازمة لخطة التطبيق . </a:t>
            </a:r>
            <a:endParaRPr lang="ar-SA" altLang="en-US" sz="2800" b="1" smtClean="0">
              <a:solidFill>
                <a:srgbClr val="006600"/>
              </a:solidFill>
            </a:endParaRPr>
          </a:p>
          <a:p>
            <a:pPr eaLnBrk="1" hangingPunct="1"/>
            <a:r>
              <a:rPr lang="ar-JO" altLang="en-US" sz="2800" b="1" smtClean="0">
                <a:solidFill>
                  <a:srgbClr val="006600"/>
                </a:solidFill>
              </a:rPr>
              <a:t>3</a:t>
            </a:r>
            <a:r>
              <a:rPr lang="ar-SA" altLang="en-US" sz="2800" b="1" smtClean="0">
                <a:solidFill>
                  <a:srgbClr val="006600"/>
                </a:solidFill>
              </a:rPr>
              <a:t>– التقييم :</a:t>
            </a:r>
            <a:r>
              <a:rPr lang="ar-SA" altLang="en-US" sz="2800" smtClean="0"/>
              <a:t> وذلك باستخدام الطرق الإحصائية للتطوير المستمر وقياس مستوى الأداء وتحسينها . </a:t>
            </a:r>
            <a:endParaRPr lang="en-US" altLang="en-US" sz="2800" smtClean="0"/>
          </a:p>
          <a:p>
            <a:pPr eaLnBrk="1" hangingPunct="1"/>
            <a:endParaRPr lang="en-US" altLang="en-US" sz="2800" smtClean="0"/>
          </a:p>
        </p:txBody>
      </p:sp>
    </p:spTree>
    <p:extLst>
      <p:ext uri="{BB962C8B-B14F-4D97-AF65-F5344CB8AC3E}">
        <p14:creationId xmlns:p14="http://schemas.microsoft.com/office/powerpoint/2010/main" val="3454479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to="" calcmode="lin" valueType="num">
                                      <p:cBhvr>
                                        <p:cTn id="7" dur="1" fill="hold"/>
                                        <p:tgtEl>
                                          <p:spTgt spid="675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 to="" calcmode="lin" valueType="num">
                                      <p:cBhvr>
                                        <p:cTn id="12" dur="1" fill="hold"/>
                                        <p:tgtEl>
                                          <p:spTgt spid="6758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 to="" calcmode="lin" valueType="num">
                                      <p:cBhvr>
                                        <p:cTn id="17" dur="1" fill="hold"/>
                                        <p:tgtEl>
                                          <p:spTgt spid="6758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 to="" calcmode="lin" valueType="num">
                                      <p:cBhvr>
                                        <p:cTn id="22" dur="1" fill="hold"/>
                                        <p:tgtEl>
                                          <p:spTgt spid="6758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 to="" calcmode="lin" valueType="num">
                                      <p:cBhvr>
                                        <p:cTn id="27" dur="1" fill="hold"/>
                                        <p:tgtEl>
                                          <p:spTgt spid="6758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914400"/>
            <a:ext cx="8229600" cy="1143000"/>
          </a:xfrm>
        </p:spPr>
        <p:txBody>
          <a:bodyPr/>
          <a:lstStyle/>
          <a:p>
            <a:pPr eaLnBrk="1" hangingPunct="1"/>
            <a:r>
              <a:rPr lang="ar-SA" altLang="en-US" b="1" smtClean="0"/>
              <a:t>مراحل مشاريع التحسين</a:t>
            </a:r>
            <a:r>
              <a:rPr lang="ar-JO" altLang="en-US" smtClean="0"/>
              <a:t>     </a:t>
            </a:r>
            <a:endParaRPr lang="en-US" altLang="en-US" smtClean="0"/>
          </a:p>
        </p:txBody>
      </p:sp>
      <p:sp>
        <p:nvSpPr>
          <p:cNvPr id="3277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تمر مشاريع التحسين للعمليات بعدة مراحل بدءً من اختيار العملية وحتى تنفيذ مقترحات التطوير ، وفي كل مرحلة يتم استخدام أدوات وأساليب إدارة الجودة الشاملة لإنجاز الهدف المطلوب . </a:t>
            </a:r>
            <a:endParaRPr lang="en-US" altLang="en-US" smtClean="0"/>
          </a:p>
        </p:txBody>
      </p:sp>
    </p:spTree>
    <p:extLst>
      <p:ext uri="{BB962C8B-B14F-4D97-AF65-F5344CB8AC3E}">
        <p14:creationId xmlns:p14="http://schemas.microsoft.com/office/powerpoint/2010/main" val="3933384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71">
                                            <p:txEl>
                                              <p:pRg st="1" end="1"/>
                                            </p:txEl>
                                          </p:spTgt>
                                        </p:tgtEl>
                                        <p:attrNameLst>
                                          <p:attrName>style.visibility</p:attrName>
                                        </p:attrNameLst>
                                      </p:cBhvr>
                                      <p:to>
                                        <p:strVal val="visible"/>
                                      </p:to>
                                    </p:set>
                                    <p:anim calcmode="discrete" valueType="clr">
                                      <p:cBhvr override="childStyle">
                                        <p:cTn id="7" dur="80"/>
                                        <p:tgtEl>
                                          <p:spTgt spid="3277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277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914400"/>
            <a:ext cx="8229600" cy="1143000"/>
          </a:xfrm>
        </p:spPr>
        <p:txBody>
          <a:bodyPr/>
          <a:lstStyle/>
          <a:p>
            <a:pPr eaLnBrk="1" hangingPunct="1"/>
            <a:r>
              <a:rPr lang="ar-SA" altLang="en-US" b="1" smtClean="0"/>
              <a:t>المرحلة الأولى : اختيار المشروع / العملية</a:t>
            </a:r>
            <a:endParaRPr lang="en-US" altLang="en-US" b="1" smtClean="0"/>
          </a:p>
        </p:txBody>
      </p:sp>
      <p:sp>
        <p:nvSpPr>
          <p:cNvPr id="68611" name="Rectangle 3"/>
          <p:cNvSpPr>
            <a:spLocks noGrp="1" noChangeArrowheads="1"/>
          </p:cNvSpPr>
          <p:nvPr>
            <p:ph type="body" idx="1"/>
          </p:nvPr>
        </p:nvSpPr>
        <p:spPr/>
        <p:txBody>
          <a:bodyPr/>
          <a:lstStyle/>
          <a:p>
            <a:pPr eaLnBrk="1" hangingPunct="1"/>
            <a:endParaRPr lang="en-US" altLang="en-US" sz="2800" b="1" smtClean="0"/>
          </a:p>
          <a:p>
            <a:pPr eaLnBrk="1" hangingPunct="1"/>
            <a:r>
              <a:rPr lang="ar-SA" altLang="en-US" sz="2800" smtClean="0"/>
              <a:t>يتم تحديد مجال الدراسة حيث يتم التركيز على عملية رئيسية واحدة منن أعمال الإدارة أو القسم في المؤسسة والمعيار في إختيار المشروع يتم بناء على الأسس الآتية :</a:t>
            </a:r>
          </a:p>
          <a:p>
            <a:pPr eaLnBrk="1" hangingPunct="1"/>
            <a:r>
              <a:rPr lang="ar-SA" altLang="en-US" sz="2800" smtClean="0"/>
              <a:t>1 – أن تكون العملية الأهم بالنسبة للقسم وأكثر المهام تكراراً وتستهلك معظم الوقت داخل القسم . </a:t>
            </a:r>
          </a:p>
          <a:p>
            <a:pPr eaLnBrk="1" hangingPunct="1"/>
            <a:r>
              <a:rPr lang="ar-SA" altLang="en-US" sz="2800" smtClean="0"/>
              <a:t>2 – أن تكون العملية تستهلك أغلب موارد القسم من حيث العمالة ، المواد ، السيارات ، العدد ، أجهزة الحاسب الآلي .. إلخ . </a:t>
            </a:r>
          </a:p>
          <a:p>
            <a:pPr eaLnBrk="1" hangingPunct="1"/>
            <a:r>
              <a:rPr lang="ar-SA" altLang="en-US" sz="2800" smtClean="0"/>
              <a:t>3 – أن تكون الأهم للعملاء</a:t>
            </a:r>
            <a:endParaRPr lang="en-US" altLang="en-US" sz="2800" smtClean="0"/>
          </a:p>
        </p:txBody>
      </p:sp>
    </p:spTree>
    <p:extLst>
      <p:ext uri="{BB962C8B-B14F-4D97-AF65-F5344CB8AC3E}">
        <p14:creationId xmlns:p14="http://schemas.microsoft.com/office/powerpoint/2010/main" val="3598944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to="" calcmode="lin" valueType="num">
                                      <p:cBhvr>
                                        <p:cTn id="7" dur="1" fill="hold"/>
                                        <p:tgtEl>
                                          <p:spTgt spid="6861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 to="" calcmode="lin" valueType="num">
                                      <p:cBhvr>
                                        <p:cTn id="12" dur="1" fill="hold"/>
                                        <p:tgtEl>
                                          <p:spTgt spid="6861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 to="" calcmode="lin" valueType="num">
                                      <p:cBhvr>
                                        <p:cTn id="17" dur="1" fill="hold"/>
                                        <p:tgtEl>
                                          <p:spTgt spid="68611">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 to="" calcmode="lin" valueType="num">
                                      <p:cBhvr>
                                        <p:cTn id="22" dur="1" fill="hold"/>
                                        <p:tgtEl>
                                          <p:spTgt spid="6861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n-US" altLang="en-US" smtClean="0"/>
          </a:p>
        </p:txBody>
      </p:sp>
      <p:sp>
        <p:nvSpPr>
          <p:cNvPr id="33795" name="Rectangle 3"/>
          <p:cNvSpPr>
            <a:spLocks noGrp="1" noChangeArrowheads="1"/>
          </p:cNvSpPr>
          <p:nvPr>
            <p:ph type="body" idx="1"/>
          </p:nvPr>
        </p:nvSpPr>
        <p:spPr/>
        <p:txBody>
          <a:bodyPr/>
          <a:lstStyle/>
          <a:p>
            <a:pPr eaLnBrk="1" hangingPunct="1">
              <a:lnSpc>
                <a:spcPct val="90000"/>
              </a:lnSpc>
            </a:pPr>
            <a:r>
              <a:rPr lang="ar-SA" altLang="en-US" smtClean="0"/>
              <a:t>إن سوء اختيار المشروع أو العملية سيؤدي حتماً إلى </a:t>
            </a:r>
            <a:r>
              <a:rPr lang="ar-SA" altLang="en-US" b="1" smtClean="0">
                <a:solidFill>
                  <a:srgbClr val="FF0000"/>
                </a:solidFill>
              </a:rPr>
              <a:t>إضاعة الفرص</a:t>
            </a:r>
            <a:r>
              <a:rPr lang="ar-SA" altLang="en-US" smtClean="0"/>
              <a:t> لتطوير العمليات الحساسة للعميل أو للمؤسسة وكذلك فإنه يعتبر عاملاً من عوامل فشل برنامج الجودة في المؤسسة ( كما سنرى في الفصل السابع ) . </a:t>
            </a:r>
          </a:p>
          <a:p>
            <a:pPr eaLnBrk="1" hangingPunct="1">
              <a:lnSpc>
                <a:spcPct val="90000"/>
              </a:lnSpc>
            </a:pPr>
            <a:r>
              <a:rPr lang="ar-SA" altLang="en-US" b="1" smtClean="0">
                <a:solidFill>
                  <a:srgbClr val="0000FF"/>
                </a:solidFill>
              </a:rPr>
              <a:t>ومن الأدوات والتقنيات التي تستخدم لاختيار المشروع نذكر مايلي : </a:t>
            </a:r>
          </a:p>
          <a:p>
            <a:pPr eaLnBrk="1" hangingPunct="1">
              <a:lnSpc>
                <a:spcPct val="90000"/>
              </a:lnSpc>
            </a:pPr>
            <a:r>
              <a:rPr lang="ar-SA" altLang="en-US" b="1" smtClean="0"/>
              <a:t>-  عصف الأفكار .</a:t>
            </a:r>
          </a:p>
          <a:p>
            <a:pPr eaLnBrk="1" hangingPunct="1">
              <a:lnSpc>
                <a:spcPct val="90000"/>
              </a:lnSpc>
            </a:pPr>
            <a:r>
              <a:rPr lang="ar-SA" altLang="en-US" b="1" smtClean="0"/>
              <a:t>-  تحليل المنتجات والخدمات . </a:t>
            </a:r>
          </a:p>
          <a:p>
            <a:pPr eaLnBrk="1" hangingPunct="1">
              <a:lnSpc>
                <a:spcPct val="90000"/>
              </a:lnSpc>
            </a:pPr>
            <a:r>
              <a:rPr lang="ar-SA" altLang="en-US" b="1" smtClean="0"/>
              <a:t>-  استبيان العملاء . </a:t>
            </a:r>
            <a:endParaRPr lang="en-US" altLang="en-US" b="1" smtClean="0"/>
          </a:p>
        </p:txBody>
      </p:sp>
    </p:spTree>
    <p:extLst>
      <p:ext uri="{BB962C8B-B14F-4D97-AF65-F5344CB8AC3E}">
        <p14:creationId xmlns:p14="http://schemas.microsoft.com/office/powerpoint/2010/main" val="577137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to="" calcmode="lin" valueType="num">
                                      <p:cBhvr>
                                        <p:cTn id="7" dur="1" fill="hold"/>
                                        <p:tgtEl>
                                          <p:spTgt spid="337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 to="" calcmode="lin" valueType="num">
                                      <p:cBhvr>
                                        <p:cTn id="12" dur="1" fill="hold"/>
                                        <p:tgtEl>
                                          <p:spTgt spid="3379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to="" calcmode="lin" valueType="num">
                                      <p:cBhvr>
                                        <p:cTn id="17" dur="1" fill="hold"/>
                                        <p:tgtEl>
                                          <p:spTgt spid="3379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 to="" calcmode="lin" valueType="num">
                                      <p:cBhvr>
                                        <p:cTn id="22" dur="1" fill="hold"/>
                                        <p:tgtEl>
                                          <p:spTgt spid="3379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 to="" calcmode="lin" valueType="num">
                                      <p:cBhvr>
                                        <p:cTn id="27" dur="1" fill="hold"/>
                                        <p:tgtEl>
                                          <p:spTgt spid="3379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762000"/>
            <a:ext cx="8229600" cy="1143000"/>
          </a:xfrm>
        </p:spPr>
        <p:txBody>
          <a:bodyPr/>
          <a:lstStyle/>
          <a:p>
            <a:pPr eaLnBrk="1" hangingPunct="1"/>
            <a:r>
              <a:rPr lang="ar-SA" altLang="en-US" b="1" smtClean="0"/>
              <a:t>المرحلة الثانية : تحليل العملية</a:t>
            </a:r>
            <a:endParaRPr lang="en-US" altLang="en-US" b="1" smtClean="0"/>
          </a:p>
        </p:txBody>
      </p:sp>
      <p:sp>
        <p:nvSpPr>
          <p:cNvPr id="34819" name="Rectangle 3"/>
          <p:cNvSpPr>
            <a:spLocks noGrp="1" noChangeArrowheads="1"/>
          </p:cNvSpPr>
          <p:nvPr>
            <p:ph type="body" idx="1"/>
          </p:nvPr>
        </p:nvSpPr>
        <p:spPr/>
        <p:txBody>
          <a:bodyPr/>
          <a:lstStyle/>
          <a:p>
            <a:pPr eaLnBrk="1" hangingPunct="1">
              <a:lnSpc>
                <a:spcPct val="90000"/>
              </a:lnSpc>
            </a:pPr>
            <a:endParaRPr lang="ar-SA" altLang="en-US" sz="2800" b="1" smtClean="0"/>
          </a:p>
          <a:p>
            <a:pPr eaLnBrk="1" hangingPunct="1">
              <a:lnSpc>
                <a:spcPct val="90000"/>
              </a:lnSpc>
            </a:pPr>
            <a:r>
              <a:rPr lang="ar-SA" altLang="en-US" sz="2800" smtClean="0"/>
              <a:t>وذلك بتحديد إجراءاتها ومهامها التفصيلية من البداية إلى النهاية لتقديم الخدمة أو المنتج ويتم تحليل جميع المهام من حيث أهميتها وفائدتها للعميل أو للعملية وحساب الوقت لكل مهمة في العملية . وأيضاً يجرى هنا تحديد الأسباب الداعية للقيام بهذه المهام وكيفية أدائها . </a:t>
            </a:r>
          </a:p>
          <a:p>
            <a:pPr eaLnBrk="1" hangingPunct="1">
              <a:lnSpc>
                <a:spcPct val="90000"/>
              </a:lnSpc>
            </a:pPr>
            <a:r>
              <a:rPr lang="ar-SA" altLang="en-US" sz="2800" smtClean="0"/>
              <a:t>إن هذه المرحلة تساعد كثيراً في كشف التحسينات الممكنة ومن الأدوات التي تستخدم في هذه المرحلة ما يلي : </a:t>
            </a:r>
            <a:endParaRPr lang="ar-SA" altLang="en-US" sz="2800" b="1" smtClean="0">
              <a:solidFill>
                <a:srgbClr val="0000FF"/>
              </a:solidFill>
            </a:endParaRPr>
          </a:p>
          <a:p>
            <a:pPr eaLnBrk="1" hangingPunct="1">
              <a:lnSpc>
                <a:spcPct val="90000"/>
              </a:lnSpc>
            </a:pPr>
            <a:r>
              <a:rPr lang="ar-JO" altLang="en-US" sz="2800" b="1" smtClean="0">
                <a:solidFill>
                  <a:srgbClr val="0000FF"/>
                </a:solidFill>
              </a:rPr>
              <a:t>- </a:t>
            </a:r>
            <a:r>
              <a:rPr lang="ar-SA" altLang="en-US" sz="2800" b="1" smtClean="0">
                <a:solidFill>
                  <a:srgbClr val="0000FF"/>
                </a:solidFill>
              </a:rPr>
              <a:t>تخطيط العملية .</a:t>
            </a:r>
          </a:p>
          <a:p>
            <a:pPr eaLnBrk="1" hangingPunct="1">
              <a:lnSpc>
                <a:spcPct val="90000"/>
              </a:lnSpc>
            </a:pPr>
            <a:r>
              <a:rPr lang="ar-JO" altLang="en-US" sz="2800" b="1" smtClean="0">
                <a:solidFill>
                  <a:srgbClr val="0000FF"/>
                </a:solidFill>
              </a:rPr>
              <a:t>- </a:t>
            </a:r>
            <a:r>
              <a:rPr lang="ar-SA" altLang="en-US" sz="2800" b="1" smtClean="0">
                <a:solidFill>
                  <a:srgbClr val="0000FF"/>
                </a:solidFill>
              </a:rPr>
              <a:t>تحليل العملية .</a:t>
            </a:r>
          </a:p>
          <a:p>
            <a:pPr eaLnBrk="1" hangingPunct="1">
              <a:lnSpc>
                <a:spcPct val="90000"/>
              </a:lnSpc>
            </a:pPr>
            <a:r>
              <a:rPr lang="ar-JO" altLang="en-US" sz="2800" b="1" smtClean="0">
                <a:solidFill>
                  <a:srgbClr val="0000FF"/>
                </a:solidFill>
              </a:rPr>
              <a:t>- </a:t>
            </a:r>
            <a:r>
              <a:rPr lang="ar-SA" altLang="en-US" sz="2800" b="1" smtClean="0">
                <a:solidFill>
                  <a:srgbClr val="0000FF"/>
                </a:solidFill>
              </a:rPr>
              <a:t>تحليل السبب والنتيجة .</a:t>
            </a:r>
            <a:endParaRPr lang="en-US" altLang="en-US" sz="2800" b="1" smtClean="0">
              <a:solidFill>
                <a:srgbClr val="0000FF"/>
              </a:solidFill>
            </a:endParaRPr>
          </a:p>
        </p:txBody>
      </p:sp>
    </p:spTree>
    <p:extLst>
      <p:ext uri="{BB962C8B-B14F-4D97-AF65-F5344CB8AC3E}">
        <p14:creationId xmlns:p14="http://schemas.microsoft.com/office/powerpoint/2010/main" val="471779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to="" calcmode="lin" valueType="num">
                                      <p:cBhvr>
                                        <p:cTn id="7" dur="1" fill="hold"/>
                                        <p:tgtEl>
                                          <p:spTgt spid="3481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 to="" calcmode="lin" valueType="num">
                                      <p:cBhvr>
                                        <p:cTn id="12" dur="1" fill="hold"/>
                                        <p:tgtEl>
                                          <p:spTgt spid="3481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 to="" calcmode="lin" valueType="num">
                                      <p:cBhvr>
                                        <p:cTn id="17" dur="1" fill="hold"/>
                                        <p:tgtEl>
                                          <p:spTgt spid="3481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 to="" calcmode="lin" valueType="num">
                                      <p:cBhvr>
                                        <p:cTn id="22" dur="1" fill="hold"/>
                                        <p:tgtEl>
                                          <p:spTgt spid="3481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 to="" calcmode="lin" valueType="num">
                                      <p:cBhvr>
                                        <p:cTn id="27" dur="1" fill="hold"/>
                                        <p:tgtEl>
                                          <p:spTgt spid="3481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609600"/>
            <a:ext cx="8229600" cy="1143000"/>
          </a:xfrm>
        </p:spPr>
        <p:txBody>
          <a:bodyPr/>
          <a:lstStyle/>
          <a:p>
            <a:pPr eaLnBrk="1" hangingPunct="1"/>
            <a:r>
              <a:rPr lang="ar-SA" altLang="en-US" b="1" smtClean="0"/>
              <a:t>المرحلة الثالثة : جميع المعلومات وتحليلها </a:t>
            </a:r>
            <a:endParaRPr lang="en-US" altLang="en-US" smtClean="0"/>
          </a:p>
        </p:txBody>
      </p:sp>
      <p:sp>
        <p:nvSpPr>
          <p:cNvPr id="36867" name="Rectangle 3"/>
          <p:cNvSpPr>
            <a:spLocks noGrp="1" noChangeArrowheads="1"/>
          </p:cNvSpPr>
          <p:nvPr>
            <p:ph type="body" idx="1"/>
          </p:nvPr>
        </p:nvSpPr>
        <p:spPr/>
        <p:txBody>
          <a:bodyPr/>
          <a:lstStyle/>
          <a:p>
            <a:pPr marL="533400" indent="-533400" eaLnBrk="1" hangingPunct="1"/>
            <a:r>
              <a:rPr lang="ar-SA" altLang="en-US" sz="2800" smtClean="0"/>
              <a:t>ويتم هنا تحديد المعلومات المطلوب جمعها وكميتها والطريقة المناسبة لجمعها . وبعد ذلك يتم تحليلها واتخاذ القرار المناسب . </a:t>
            </a:r>
            <a:endParaRPr lang="ar-JO" altLang="en-US" sz="2800" smtClean="0"/>
          </a:p>
          <a:p>
            <a:pPr marL="533400" indent="-533400" eaLnBrk="1" hangingPunct="1"/>
            <a:r>
              <a:rPr lang="ar-SA" altLang="en-US" sz="2800" smtClean="0"/>
              <a:t>وهذا يستلزم الاتصال بالعملاء والتعرف على متطلباتهم من خلال المسح الميداني أو توزيع الاستبيانات أو دعوتهم للاجتماع بهم ، والأدوات التي تستخدم في هذه المرحلة : </a:t>
            </a:r>
          </a:p>
          <a:p>
            <a:pPr marL="533400" indent="-533400" eaLnBrk="1" hangingPunct="1">
              <a:buFontTx/>
              <a:buAutoNum type="arabicPeriod"/>
            </a:pPr>
            <a:r>
              <a:rPr lang="ar-SA" altLang="en-US" sz="2800" b="1" smtClean="0">
                <a:solidFill>
                  <a:srgbClr val="0000FF"/>
                </a:solidFill>
              </a:rPr>
              <a:t>اختيار العينة .</a:t>
            </a:r>
          </a:p>
          <a:p>
            <a:pPr marL="533400" indent="-533400" eaLnBrk="1" hangingPunct="1">
              <a:buFontTx/>
              <a:buAutoNum type="arabicPeriod"/>
            </a:pPr>
            <a:r>
              <a:rPr lang="ar-SA" altLang="en-US" sz="2800" b="1" smtClean="0">
                <a:solidFill>
                  <a:srgbClr val="0000FF"/>
                </a:solidFill>
              </a:rPr>
              <a:t>الأدوات الإحصائية .</a:t>
            </a:r>
          </a:p>
          <a:p>
            <a:pPr marL="533400" indent="-533400" eaLnBrk="1" hangingPunct="1">
              <a:buFontTx/>
              <a:buAutoNum type="arabicPeriod"/>
            </a:pPr>
            <a:r>
              <a:rPr lang="ar-SA" altLang="en-US" sz="2800" b="1" smtClean="0">
                <a:solidFill>
                  <a:srgbClr val="0000FF"/>
                </a:solidFill>
              </a:rPr>
              <a:t>الرسومات البيانية . </a:t>
            </a:r>
          </a:p>
          <a:p>
            <a:pPr marL="533400" indent="-533400" eaLnBrk="1" hangingPunct="1">
              <a:buFontTx/>
              <a:buAutoNum type="arabicPeriod"/>
            </a:pPr>
            <a:r>
              <a:rPr lang="ar-SA" altLang="en-US" sz="2800" b="1" smtClean="0">
                <a:solidFill>
                  <a:srgbClr val="0000FF"/>
                </a:solidFill>
              </a:rPr>
              <a:t>استبيانات العملاء .</a:t>
            </a:r>
            <a:endParaRPr lang="en-US" altLang="en-US" sz="2800" b="1" smtClean="0">
              <a:solidFill>
                <a:srgbClr val="0000FF"/>
              </a:solidFill>
            </a:endParaRPr>
          </a:p>
        </p:txBody>
      </p:sp>
    </p:spTree>
    <p:extLst>
      <p:ext uri="{BB962C8B-B14F-4D97-AF65-F5344CB8AC3E}">
        <p14:creationId xmlns:p14="http://schemas.microsoft.com/office/powerpoint/2010/main" val="1796422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to="" calcmode="lin" valueType="num">
                                      <p:cBhvr>
                                        <p:cTn id="7" dur="1" fill="hold"/>
                                        <p:tgtEl>
                                          <p:spTgt spid="368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 to="" calcmode="lin" valueType="num">
                                      <p:cBhvr>
                                        <p:cTn id="12" dur="1" fill="hold"/>
                                        <p:tgtEl>
                                          <p:spTgt spid="368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to="" calcmode="lin" valueType="num">
                                      <p:cBhvr>
                                        <p:cTn id="17" dur="1" fill="hold"/>
                                        <p:tgtEl>
                                          <p:spTgt spid="3686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 to="" calcmode="lin" valueType="num">
                                      <p:cBhvr>
                                        <p:cTn id="22" dur="1" fill="hold"/>
                                        <p:tgtEl>
                                          <p:spTgt spid="3686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 to="" calcmode="lin" valueType="num">
                                      <p:cBhvr>
                                        <p:cTn id="27" dur="1" fill="hold"/>
                                        <p:tgtEl>
                                          <p:spTgt spid="36867">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 to="" calcmode="lin" valueType="num">
                                      <p:cBhvr>
                                        <p:cTn id="32" dur="1" fill="hold"/>
                                        <p:tgtEl>
                                          <p:spTgt spid="368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685800"/>
            <a:ext cx="8229600" cy="1143000"/>
          </a:xfrm>
        </p:spPr>
        <p:txBody>
          <a:bodyPr/>
          <a:lstStyle/>
          <a:p>
            <a:pPr eaLnBrk="1" hangingPunct="1"/>
            <a:r>
              <a:rPr lang="ar-SA" altLang="en-US" b="1" smtClean="0"/>
              <a:t>المرحلة الرابعة : ابتكار التحسينات</a:t>
            </a:r>
            <a:endParaRPr lang="en-US" altLang="en-US" smtClean="0"/>
          </a:p>
        </p:txBody>
      </p:sp>
      <p:sp>
        <p:nvSpPr>
          <p:cNvPr id="3789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بناءً على المعلومات المتوفرة والتي تم جنيها من المرحلتين السابقتين ، يتم هنا تقديم مقترحات وأفكار التحسين . ومن الأدوات المستخدمة في هذه المرحلة ما يلي :</a:t>
            </a:r>
          </a:p>
          <a:p>
            <a:pPr eaLnBrk="1" hangingPunct="1"/>
            <a:r>
              <a:rPr lang="ar-SA" altLang="en-US" b="1" smtClean="0">
                <a:solidFill>
                  <a:srgbClr val="0000FF"/>
                </a:solidFill>
              </a:rPr>
              <a:t>عصف الأفكار .</a:t>
            </a:r>
          </a:p>
          <a:p>
            <a:pPr eaLnBrk="1" hangingPunct="1"/>
            <a:r>
              <a:rPr lang="ar-SA" altLang="en-US" b="1" smtClean="0">
                <a:solidFill>
                  <a:srgbClr val="0000FF"/>
                </a:solidFill>
              </a:rPr>
              <a:t>استبيانات العملاء .</a:t>
            </a:r>
          </a:p>
          <a:p>
            <a:pPr eaLnBrk="1" hangingPunct="1"/>
            <a:endParaRPr lang="ar-SA" altLang="en-US" b="1" smtClean="0">
              <a:solidFill>
                <a:srgbClr val="0000FF"/>
              </a:solidFill>
            </a:endParaRPr>
          </a:p>
          <a:p>
            <a:pPr eaLnBrk="1" hangingPunct="1"/>
            <a:endParaRPr lang="en-US" altLang="en-US" smtClean="0"/>
          </a:p>
        </p:txBody>
      </p:sp>
    </p:spTree>
    <p:extLst>
      <p:ext uri="{BB962C8B-B14F-4D97-AF65-F5344CB8AC3E}">
        <p14:creationId xmlns:p14="http://schemas.microsoft.com/office/powerpoint/2010/main" val="2066949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to="" calcmode="lin" valueType="num">
                                      <p:cBhvr>
                                        <p:cTn id="7" dur="1" fill="hold"/>
                                        <p:tgtEl>
                                          <p:spTgt spid="3789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 to="" calcmode="lin" valueType="num">
                                      <p:cBhvr>
                                        <p:cTn id="12" dur="1" fill="hold"/>
                                        <p:tgtEl>
                                          <p:spTgt spid="3789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7891">
                                            <p:txEl>
                                              <p:pRg st="3" end="3"/>
                                            </p:txEl>
                                          </p:spTgt>
                                        </p:tgtEl>
                                        <p:attrNameLst>
                                          <p:attrName>style.visibility</p:attrName>
                                        </p:attrNameLst>
                                      </p:cBhvr>
                                      <p:to>
                                        <p:strVal val="visible"/>
                                      </p:to>
                                    </p:set>
                                    <p:anim to="" calcmode="lin" valueType="num">
                                      <p:cBhvr>
                                        <p:cTn id="17" dur="1" fill="hold"/>
                                        <p:tgtEl>
                                          <p:spTgt spid="3789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533400"/>
            <a:ext cx="8229600" cy="1143000"/>
          </a:xfrm>
        </p:spPr>
        <p:txBody>
          <a:bodyPr/>
          <a:lstStyle/>
          <a:p>
            <a:pPr eaLnBrk="1" hangingPunct="1"/>
            <a:r>
              <a:rPr lang="ar-SA" altLang="en-US" b="1" smtClean="0"/>
              <a:t>المرحلة الخامسة : تحليل الفرص</a:t>
            </a:r>
            <a:endParaRPr lang="en-US" altLang="en-US" b="1" smtClean="0"/>
          </a:p>
        </p:txBody>
      </p:sp>
      <p:sp>
        <p:nvSpPr>
          <p:cNvPr id="35843" name="Rectangle 3"/>
          <p:cNvSpPr>
            <a:spLocks noGrp="1" noChangeArrowheads="1"/>
          </p:cNvSpPr>
          <p:nvPr>
            <p:ph type="body" idx="1"/>
          </p:nvPr>
        </p:nvSpPr>
        <p:spPr>
          <a:xfrm>
            <a:off x="457200" y="1600200"/>
            <a:ext cx="8229600" cy="4953000"/>
          </a:xfrm>
        </p:spPr>
        <p:txBody>
          <a:bodyPr/>
          <a:lstStyle/>
          <a:p>
            <a:pPr marL="609600" indent="-609600" eaLnBrk="1" hangingPunct="1">
              <a:lnSpc>
                <a:spcPct val="80000"/>
              </a:lnSpc>
            </a:pPr>
            <a:r>
              <a:rPr lang="ar-SA" altLang="en-US" sz="2800" smtClean="0"/>
              <a:t>وهي المرحلة </a:t>
            </a:r>
            <a:r>
              <a:rPr lang="ar-SA" altLang="en-US" sz="2800" b="1" smtClean="0">
                <a:solidFill>
                  <a:srgbClr val="006600"/>
                </a:solidFill>
              </a:rPr>
              <a:t>الحاسمة </a:t>
            </a:r>
            <a:r>
              <a:rPr lang="ar-SA" altLang="en-US" sz="2800" smtClean="0"/>
              <a:t>حيث يتم تحليل ايجابيات وسلبيات فرص التحسينات التي تم التقدم بها وذلك لمعرفة مدى إمكانية تطبيقها . إن التحليل الجيد للتحسينات ومعرفة مالها وما عليها يساعد كثيراً الإدارة العليا بالموافقة عليها أو رفضها .</a:t>
            </a:r>
            <a:endParaRPr lang="ar-JO" altLang="en-US" sz="2800" smtClean="0"/>
          </a:p>
          <a:p>
            <a:pPr marL="609600" indent="-609600" eaLnBrk="1" hangingPunct="1">
              <a:lnSpc>
                <a:spcPct val="80000"/>
              </a:lnSpc>
            </a:pPr>
            <a:r>
              <a:rPr lang="ar-SA" altLang="en-US" sz="2800" b="1" smtClean="0">
                <a:solidFill>
                  <a:srgbClr val="006600"/>
                </a:solidFill>
              </a:rPr>
              <a:t>ومن التقنيات المستخدمة ما يلي : </a:t>
            </a:r>
          </a:p>
          <a:p>
            <a:pPr marL="609600" indent="-609600" eaLnBrk="1" hangingPunct="1">
              <a:lnSpc>
                <a:spcPct val="80000"/>
              </a:lnSpc>
              <a:buFontTx/>
              <a:buAutoNum type="arabicPeriod"/>
            </a:pPr>
            <a:r>
              <a:rPr lang="ar-SA" altLang="en-US" sz="2800" b="1" smtClean="0">
                <a:solidFill>
                  <a:srgbClr val="0000FF"/>
                </a:solidFill>
              </a:rPr>
              <a:t>تقييم الأفكار .</a:t>
            </a:r>
          </a:p>
          <a:p>
            <a:pPr marL="609600" indent="-609600" eaLnBrk="1" hangingPunct="1">
              <a:lnSpc>
                <a:spcPct val="80000"/>
              </a:lnSpc>
              <a:buFontTx/>
              <a:buAutoNum type="arabicPeriod"/>
            </a:pPr>
            <a:r>
              <a:rPr lang="ar-SA" altLang="en-US" sz="2800" b="1" smtClean="0">
                <a:solidFill>
                  <a:srgbClr val="0000FF"/>
                </a:solidFill>
              </a:rPr>
              <a:t>تحليل التكاليف والفوائد .</a:t>
            </a:r>
          </a:p>
          <a:p>
            <a:pPr marL="609600" indent="-609600" eaLnBrk="1" hangingPunct="1">
              <a:lnSpc>
                <a:spcPct val="80000"/>
              </a:lnSpc>
              <a:buFontTx/>
              <a:buAutoNum type="arabicPeriod"/>
            </a:pPr>
            <a:r>
              <a:rPr lang="ar-SA" altLang="en-US" sz="2800" b="1" smtClean="0">
                <a:solidFill>
                  <a:srgbClr val="0000FF"/>
                </a:solidFill>
              </a:rPr>
              <a:t>تحليل مجالات القوى . </a:t>
            </a:r>
          </a:p>
          <a:p>
            <a:pPr marL="609600" indent="-609600" eaLnBrk="1" hangingPunct="1">
              <a:lnSpc>
                <a:spcPct val="80000"/>
              </a:lnSpc>
              <a:buFontTx/>
              <a:buAutoNum type="arabicPeriod"/>
            </a:pPr>
            <a:r>
              <a:rPr lang="ar-SA" altLang="en-US" sz="2800" b="1" smtClean="0">
                <a:solidFill>
                  <a:srgbClr val="0000FF"/>
                </a:solidFill>
              </a:rPr>
              <a:t>مخطط الطوارىء . </a:t>
            </a:r>
          </a:p>
          <a:p>
            <a:pPr marL="609600" indent="-609600" eaLnBrk="1" hangingPunct="1">
              <a:lnSpc>
                <a:spcPct val="80000"/>
              </a:lnSpc>
              <a:buFontTx/>
              <a:buAutoNum type="arabicPeriod"/>
            </a:pPr>
            <a:r>
              <a:rPr lang="ar-SA" altLang="en-US" sz="2800" b="1" smtClean="0">
                <a:solidFill>
                  <a:srgbClr val="0000FF"/>
                </a:solidFill>
              </a:rPr>
              <a:t>عصف الأفكار . </a:t>
            </a:r>
          </a:p>
          <a:p>
            <a:pPr marL="609600" indent="-609600" eaLnBrk="1" hangingPunct="1">
              <a:lnSpc>
                <a:spcPct val="80000"/>
              </a:lnSpc>
            </a:pPr>
            <a:r>
              <a:rPr lang="ar-SA" altLang="en-US" sz="2800" b="1" smtClean="0">
                <a:solidFill>
                  <a:srgbClr val="006600"/>
                </a:solidFill>
              </a:rPr>
              <a:t>وينتهي مشروع التحسين بتقديم الخطة لتطبيقها في المؤسسة ويتم مراجعتها من وقت لآخر</a:t>
            </a:r>
            <a:endParaRPr lang="en-US" altLang="en-US" sz="2800" b="1" smtClean="0">
              <a:solidFill>
                <a:srgbClr val="006600"/>
              </a:solidFill>
            </a:endParaRPr>
          </a:p>
        </p:txBody>
      </p:sp>
    </p:spTree>
    <p:extLst>
      <p:ext uri="{BB962C8B-B14F-4D97-AF65-F5344CB8AC3E}">
        <p14:creationId xmlns:p14="http://schemas.microsoft.com/office/powerpoint/2010/main" val="3245245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to="" calcmode="lin" valueType="num">
                                      <p:cBhvr>
                                        <p:cTn id="7" dur="1" fill="hold"/>
                                        <p:tgtEl>
                                          <p:spTgt spid="358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 to="" calcmode="lin" valueType="num">
                                      <p:cBhvr>
                                        <p:cTn id="12" dur="1" fill="hold"/>
                                        <p:tgtEl>
                                          <p:spTgt spid="358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 to="" calcmode="lin" valueType="num">
                                      <p:cBhvr>
                                        <p:cTn id="17" dur="1" fill="hold"/>
                                        <p:tgtEl>
                                          <p:spTgt spid="358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 to="" calcmode="lin" valueType="num">
                                      <p:cBhvr>
                                        <p:cTn id="22" dur="1" fill="hold"/>
                                        <p:tgtEl>
                                          <p:spTgt spid="358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 to="" calcmode="lin" valueType="num">
                                      <p:cBhvr>
                                        <p:cTn id="27" dur="1" fill="hold"/>
                                        <p:tgtEl>
                                          <p:spTgt spid="3584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 to="" calcmode="lin" valueType="num">
                                      <p:cBhvr>
                                        <p:cTn id="32" dur="1" fill="hold"/>
                                        <p:tgtEl>
                                          <p:spTgt spid="3584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 to="" calcmode="lin" valueType="num">
                                      <p:cBhvr>
                                        <p:cTn id="37" dur="1" fill="hold"/>
                                        <p:tgtEl>
                                          <p:spTgt spid="35843">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5843">
                                            <p:txEl>
                                              <p:pRg st="7" end="7"/>
                                            </p:txEl>
                                          </p:spTgt>
                                        </p:tgtEl>
                                        <p:attrNameLst>
                                          <p:attrName>style.visibility</p:attrName>
                                        </p:attrNameLst>
                                      </p:cBhvr>
                                      <p:to>
                                        <p:strVal val="visible"/>
                                      </p:to>
                                    </p:set>
                                    <p:anim to="" calcmode="lin" valueType="num">
                                      <p:cBhvr>
                                        <p:cTn id="42" dur="1" fill="hold"/>
                                        <p:tgtEl>
                                          <p:spTgt spid="3584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p:txBody>
          <a:bodyPr/>
          <a:lstStyle/>
          <a:p>
            <a:pPr eaLnBrk="1" hangingPunct="1"/>
            <a:r>
              <a:rPr lang="ar-SA" altLang="en-US" smtClean="0"/>
              <a:t>ونستنتج من هذه التعاريف بأن ( الجودة ) </a:t>
            </a:r>
            <a:r>
              <a:rPr lang="ar-SA" altLang="en-US" b="1" smtClean="0">
                <a:solidFill>
                  <a:srgbClr val="006600"/>
                </a:solidFill>
              </a:rPr>
              <a:t>تتعلق بمنظور العميل وتوقعاته وذلك بمقا</a:t>
            </a:r>
            <a:r>
              <a:rPr lang="ar-JO" altLang="en-US" b="1" smtClean="0">
                <a:solidFill>
                  <a:srgbClr val="006600"/>
                </a:solidFill>
              </a:rPr>
              <a:t>ر</a:t>
            </a:r>
            <a:r>
              <a:rPr lang="ar-SA" altLang="en-US" b="1" smtClean="0">
                <a:solidFill>
                  <a:srgbClr val="006600"/>
                </a:solidFill>
              </a:rPr>
              <a:t>نة الأداء الفعلي للمنتج أو الخدمة مع التوقعات المرجوة من هذا المنتج أو الخدمة وبالتالي يمكن الحكم من خلال منظور العميل بجودة أو رداءة ذلك المنتج أو الخدمة .</a:t>
            </a:r>
            <a:endParaRPr lang="ar-JO" altLang="en-US" b="1" smtClean="0">
              <a:solidFill>
                <a:srgbClr val="006600"/>
              </a:solidFill>
            </a:endParaRPr>
          </a:p>
          <a:p>
            <a:pPr eaLnBrk="1" hangingPunct="1"/>
            <a:r>
              <a:rPr lang="ar-SA" altLang="en-US" b="1" smtClean="0">
                <a:solidFill>
                  <a:srgbClr val="0000FF"/>
                </a:solidFill>
              </a:rPr>
              <a:t>فإذا كان المنتج أو الخدمة تحقق توقعات العميل فإنه قد أمكن تحقيق مضمون الجودة .	</a:t>
            </a:r>
          </a:p>
          <a:p>
            <a:pPr eaLnBrk="1" hangingPunct="1"/>
            <a:endParaRPr lang="en-US" altLang="en-US" b="1" smtClean="0">
              <a:solidFill>
                <a:srgbClr val="0000FF"/>
              </a:solidFill>
            </a:endParaRPr>
          </a:p>
        </p:txBody>
      </p:sp>
    </p:spTree>
    <p:extLst>
      <p:ext uri="{BB962C8B-B14F-4D97-AF65-F5344CB8AC3E}">
        <p14:creationId xmlns:p14="http://schemas.microsoft.com/office/powerpoint/2010/main" val="833756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to="" calcmode="lin" valueType="num">
                                      <p:cBhvr>
                                        <p:cTn id="7" dur="1" fill="hold"/>
                                        <p:tgtEl>
                                          <p:spTgt spid="849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 to="" calcmode="lin" valueType="num">
                                      <p:cBhvr>
                                        <p:cTn id="12" dur="1" fill="hold"/>
                                        <p:tgtEl>
                                          <p:spTgt spid="8499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590800"/>
            <a:ext cx="8229600" cy="1143000"/>
          </a:xfrm>
        </p:spPr>
        <p:txBody>
          <a:bodyPr/>
          <a:lstStyle/>
          <a:p>
            <a:pPr eaLnBrk="1" hangingPunct="1"/>
            <a:r>
              <a:rPr lang="en-US" altLang="en-US" smtClean="0"/>
              <a:t>ISO</a:t>
            </a:r>
          </a:p>
        </p:txBody>
      </p:sp>
    </p:spTree>
    <p:extLst>
      <p:ext uri="{BB962C8B-B14F-4D97-AF65-F5344CB8AC3E}">
        <p14:creationId xmlns:p14="http://schemas.microsoft.com/office/powerpoint/2010/main" val="22745173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000"/>
          </a:xfrm>
        </p:spPr>
        <p:txBody>
          <a:bodyPr>
            <a:normAutofit fontScale="90000"/>
          </a:bodyPr>
          <a:lstStyle/>
          <a:p>
            <a:pPr eaLnBrk="1" hangingPunct="1"/>
            <a:r>
              <a:rPr lang="en-US" altLang="en-US" sz="4000" i="1" smtClean="0"/>
              <a:t>" ISO" </a:t>
            </a:r>
            <a:r>
              <a:rPr lang="en-US" altLang="en-US" sz="4000" b="1" smtClean="0"/>
              <a:t>International Organization for Standardization</a:t>
            </a:r>
          </a:p>
        </p:txBody>
      </p:sp>
      <p:sp>
        <p:nvSpPr>
          <p:cNvPr id="87043" name="Rectangle 3"/>
          <p:cNvSpPr>
            <a:spLocks noGrp="1" noChangeArrowheads="1"/>
          </p:cNvSpPr>
          <p:nvPr>
            <p:ph type="body" idx="1"/>
          </p:nvPr>
        </p:nvSpPr>
        <p:spPr/>
        <p:txBody>
          <a:bodyPr/>
          <a:lstStyle/>
          <a:p>
            <a:pPr algn="l" rtl="0" eaLnBrk="1" hangingPunct="1">
              <a:lnSpc>
                <a:spcPct val="90000"/>
              </a:lnSpc>
            </a:pPr>
            <a:r>
              <a:rPr lang="en-US" altLang="en-US" sz="2400" b="1" smtClean="0"/>
              <a:t>International Organization for Standardization</a:t>
            </a:r>
            <a:endParaRPr lang="ar-SA" altLang="en-US" sz="2400" b="1" smtClean="0"/>
          </a:p>
          <a:p>
            <a:pPr algn="l" rtl="0" eaLnBrk="1" hangingPunct="1">
              <a:lnSpc>
                <a:spcPct val="90000"/>
              </a:lnSpc>
            </a:pPr>
            <a:r>
              <a:rPr lang="ar-SA" altLang="en-US" sz="2400" smtClean="0"/>
              <a:t>  </a:t>
            </a:r>
            <a:r>
              <a:rPr lang="ar-SA" altLang="en-US" sz="2400" i="1" smtClean="0"/>
              <a:t>"</a:t>
            </a:r>
            <a:r>
              <a:rPr lang="en-US" altLang="en-US" sz="2400" b="1" smtClean="0"/>
              <a:t>Organisation internationale de normalisation</a:t>
            </a:r>
            <a:r>
              <a:rPr lang="ar-SA" altLang="en-US" sz="2400" smtClean="0"/>
              <a:t> </a:t>
            </a:r>
            <a:r>
              <a:rPr lang="ar-SA" altLang="en-US" sz="2400" smtClean="0">
                <a:hlinkClick r:id="rId2" tooltip="ISO members.png"/>
              </a:rPr>
              <a:t> </a:t>
            </a:r>
            <a:r>
              <a:rPr lang="ar-SA" altLang="en-US" sz="2400" smtClean="0"/>
              <a:t/>
            </a:r>
            <a:br>
              <a:rPr lang="ar-SA" altLang="en-US" sz="2400" smtClean="0"/>
            </a:br>
            <a:endParaRPr lang="en-US" altLang="en-US" sz="2400" smtClean="0"/>
          </a:p>
          <a:p>
            <a:pPr algn="l" rtl="0" eaLnBrk="1" hangingPunct="1">
              <a:lnSpc>
                <a:spcPct val="90000"/>
              </a:lnSpc>
            </a:pPr>
            <a:r>
              <a:rPr lang="en-US" altLang="en-US" sz="2400" b="1" smtClean="0"/>
              <a:t>Formation</a:t>
            </a:r>
            <a:r>
              <a:rPr lang="ar-SA" altLang="en-US" sz="2400" smtClean="0"/>
              <a:t>23 </a:t>
            </a:r>
            <a:r>
              <a:rPr lang="en-US" altLang="en-US" sz="2400" smtClean="0"/>
              <a:t>February</a:t>
            </a:r>
            <a:r>
              <a:rPr lang="ar-SA" altLang="en-US" sz="2400" smtClean="0"/>
              <a:t> 1947</a:t>
            </a:r>
            <a:endParaRPr lang="en-US" altLang="en-US" sz="2400" smtClean="0"/>
          </a:p>
          <a:p>
            <a:pPr algn="l" rtl="0" eaLnBrk="1" hangingPunct="1">
              <a:lnSpc>
                <a:spcPct val="90000"/>
              </a:lnSpc>
            </a:pPr>
            <a:r>
              <a:rPr lang="en-US" altLang="en-US" sz="2400" b="1" smtClean="0"/>
              <a:t>Type </a:t>
            </a:r>
            <a:r>
              <a:rPr lang="en-US" altLang="en-US" sz="2400" smtClean="0"/>
              <a:t>NGO</a:t>
            </a:r>
          </a:p>
          <a:p>
            <a:pPr algn="l" rtl="0" eaLnBrk="1" hangingPunct="1">
              <a:lnSpc>
                <a:spcPct val="90000"/>
              </a:lnSpc>
            </a:pPr>
            <a:r>
              <a:rPr lang="en-US" altLang="en-US" sz="2400" b="1" smtClean="0"/>
              <a:t>Purpose/focus </a:t>
            </a:r>
            <a:r>
              <a:rPr lang="en-US" altLang="en-US" sz="2400" smtClean="0"/>
              <a:t>International standard</a:t>
            </a:r>
          </a:p>
          <a:p>
            <a:pPr algn="l" rtl="0" eaLnBrk="1" hangingPunct="1">
              <a:lnSpc>
                <a:spcPct val="90000"/>
              </a:lnSpc>
            </a:pPr>
            <a:r>
              <a:rPr lang="en-US" altLang="en-US" sz="2400" b="1" smtClean="0"/>
              <a:t>Headquarters</a:t>
            </a:r>
            <a:r>
              <a:rPr lang="ar-SA" altLang="en-US" sz="2400" smtClean="0"/>
              <a:t>  </a:t>
            </a:r>
            <a:r>
              <a:rPr lang="en-US" altLang="en-US" sz="2400" smtClean="0"/>
              <a:t>Geneva</a:t>
            </a:r>
            <a:r>
              <a:rPr lang="ar-SA" altLang="en-US" sz="2400" smtClean="0"/>
              <a:t>, </a:t>
            </a:r>
            <a:r>
              <a:rPr lang="en-US" altLang="en-US" sz="2400" smtClean="0"/>
              <a:t>Switzerland</a:t>
            </a:r>
          </a:p>
          <a:p>
            <a:pPr algn="l" rtl="0" eaLnBrk="1" hangingPunct="1">
              <a:lnSpc>
                <a:spcPct val="90000"/>
              </a:lnSpc>
            </a:pPr>
            <a:r>
              <a:rPr lang="en-US" altLang="en-US" sz="2400" b="1" smtClean="0"/>
              <a:t>Membership</a:t>
            </a:r>
            <a:r>
              <a:rPr lang="ar-SA" altLang="en-US" sz="2400" smtClean="0"/>
              <a:t>157 </a:t>
            </a:r>
            <a:r>
              <a:rPr lang="en-US" altLang="en-US" sz="2400" smtClean="0"/>
              <a:t>members</a:t>
            </a:r>
          </a:p>
          <a:p>
            <a:pPr algn="l" rtl="0" eaLnBrk="1" hangingPunct="1">
              <a:lnSpc>
                <a:spcPct val="90000"/>
              </a:lnSpc>
            </a:pPr>
            <a:r>
              <a:rPr lang="en-US" altLang="en-US" sz="2400" b="1" smtClean="0"/>
              <a:t>Official languages </a:t>
            </a:r>
            <a:r>
              <a:rPr lang="en-US" altLang="en-US" sz="2400" smtClean="0"/>
              <a:t>English and French</a:t>
            </a:r>
          </a:p>
          <a:p>
            <a:pPr algn="l" rtl="0" eaLnBrk="1" hangingPunct="1">
              <a:lnSpc>
                <a:spcPct val="90000"/>
              </a:lnSpc>
            </a:pPr>
            <a:r>
              <a:rPr lang="en-US" altLang="en-US" sz="2400" b="1" smtClean="0"/>
              <a:t>Website </a:t>
            </a:r>
            <a:r>
              <a:rPr lang="en-US" altLang="en-US" sz="2400" smtClean="0"/>
              <a:t>www.iso.org</a:t>
            </a:r>
            <a:endParaRPr lang="ar-SA" altLang="en-US" sz="2400" smtClean="0"/>
          </a:p>
        </p:txBody>
      </p:sp>
    </p:spTree>
    <p:extLst>
      <p:ext uri="{BB962C8B-B14F-4D97-AF65-F5344CB8AC3E}">
        <p14:creationId xmlns:p14="http://schemas.microsoft.com/office/powerpoint/2010/main" val="1554397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to="" calcmode="lin" valueType="num">
                                      <p:cBhvr>
                                        <p:cTn id="7" dur="1" fill="hold"/>
                                        <p:tgtEl>
                                          <p:spTgt spid="870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 to="" calcmode="lin" valueType="num">
                                      <p:cBhvr>
                                        <p:cTn id="12" dur="1" fill="hold"/>
                                        <p:tgtEl>
                                          <p:spTgt spid="870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 to="" calcmode="lin" valueType="num">
                                      <p:cBhvr>
                                        <p:cTn id="17" dur="1" fill="hold"/>
                                        <p:tgtEl>
                                          <p:spTgt spid="870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 to="" calcmode="lin" valueType="num">
                                      <p:cBhvr>
                                        <p:cTn id="22" dur="1" fill="hold"/>
                                        <p:tgtEl>
                                          <p:spTgt spid="870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7043">
                                            <p:txEl>
                                              <p:pRg st="4" end="4"/>
                                            </p:txEl>
                                          </p:spTgt>
                                        </p:tgtEl>
                                        <p:attrNameLst>
                                          <p:attrName>style.visibility</p:attrName>
                                        </p:attrNameLst>
                                      </p:cBhvr>
                                      <p:to>
                                        <p:strVal val="visible"/>
                                      </p:to>
                                    </p:set>
                                    <p:anim to="" calcmode="lin" valueType="num">
                                      <p:cBhvr>
                                        <p:cTn id="27" dur="1" fill="hold"/>
                                        <p:tgtEl>
                                          <p:spTgt spid="8704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7043">
                                            <p:txEl>
                                              <p:pRg st="5" end="5"/>
                                            </p:txEl>
                                          </p:spTgt>
                                        </p:tgtEl>
                                        <p:attrNameLst>
                                          <p:attrName>style.visibility</p:attrName>
                                        </p:attrNameLst>
                                      </p:cBhvr>
                                      <p:to>
                                        <p:strVal val="visible"/>
                                      </p:to>
                                    </p:set>
                                    <p:anim to="" calcmode="lin" valueType="num">
                                      <p:cBhvr>
                                        <p:cTn id="32" dur="1" fill="hold"/>
                                        <p:tgtEl>
                                          <p:spTgt spid="8704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7043">
                                            <p:txEl>
                                              <p:pRg st="6" end="6"/>
                                            </p:txEl>
                                          </p:spTgt>
                                        </p:tgtEl>
                                        <p:attrNameLst>
                                          <p:attrName>style.visibility</p:attrName>
                                        </p:attrNameLst>
                                      </p:cBhvr>
                                      <p:to>
                                        <p:strVal val="visible"/>
                                      </p:to>
                                    </p:set>
                                    <p:anim to="" calcmode="lin" valueType="num">
                                      <p:cBhvr>
                                        <p:cTn id="37" dur="1" fill="hold"/>
                                        <p:tgtEl>
                                          <p:spTgt spid="87043">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87043">
                                            <p:txEl>
                                              <p:pRg st="7" end="7"/>
                                            </p:txEl>
                                          </p:spTgt>
                                        </p:tgtEl>
                                        <p:attrNameLst>
                                          <p:attrName>style.visibility</p:attrName>
                                        </p:attrNameLst>
                                      </p:cBhvr>
                                      <p:to>
                                        <p:strVal val="visible"/>
                                      </p:to>
                                    </p:set>
                                    <p:anim to="" calcmode="lin" valueType="num">
                                      <p:cBhvr>
                                        <p:cTn id="42" dur="1" fill="hold"/>
                                        <p:tgtEl>
                                          <p:spTgt spid="87043">
                                            <p:txEl>
                                              <p:pRg st="7" end="7"/>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87043">
                                            <p:txEl>
                                              <p:pRg st="8" end="8"/>
                                            </p:txEl>
                                          </p:spTgt>
                                        </p:tgtEl>
                                        <p:attrNameLst>
                                          <p:attrName>style.visibility</p:attrName>
                                        </p:attrNameLst>
                                      </p:cBhvr>
                                      <p:to>
                                        <p:strVal val="visible"/>
                                      </p:to>
                                    </p:set>
                                    <p:anim to="" calcmode="lin" valueType="num">
                                      <p:cBhvr>
                                        <p:cTn id="47" dur="1" fill="hold"/>
                                        <p:tgtEl>
                                          <p:spTgt spid="8704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n-US" altLang="en-US" smtClean="0"/>
          </a:p>
        </p:txBody>
      </p:sp>
      <p:sp>
        <p:nvSpPr>
          <p:cNvPr id="98307" name="Rectangle 3"/>
          <p:cNvSpPr>
            <a:spLocks noGrp="1" noChangeArrowheads="1"/>
          </p:cNvSpPr>
          <p:nvPr>
            <p:ph type="body" idx="1"/>
          </p:nvPr>
        </p:nvSpPr>
        <p:spPr/>
        <p:txBody>
          <a:bodyPr/>
          <a:lstStyle/>
          <a:p>
            <a:pPr algn="l" rtl="0" eaLnBrk="1" hangingPunct="1">
              <a:lnSpc>
                <a:spcPct val="90000"/>
              </a:lnSpc>
            </a:pPr>
            <a:r>
              <a:rPr lang="en-US" altLang="en-US" sz="2800" smtClean="0"/>
              <a:t>The</a:t>
            </a:r>
            <a:r>
              <a:rPr lang="ar-SA" altLang="en-US" sz="2800" smtClean="0"/>
              <a:t> </a:t>
            </a:r>
            <a:r>
              <a:rPr lang="en-US" altLang="en-US" sz="2800" b="1" smtClean="0"/>
              <a:t>International Organization for Standardization</a:t>
            </a:r>
            <a:r>
              <a:rPr lang="ar-SA" altLang="en-US" sz="2800" smtClean="0"/>
              <a:t> (</a:t>
            </a:r>
            <a:r>
              <a:rPr lang="en-US" altLang="en-US" sz="2800" i="1" smtClean="0"/>
              <a:t>Organisation internationale de normalisation</a:t>
            </a:r>
            <a:r>
              <a:rPr lang="ar-SA" altLang="en-US" sz="2800" b="1" smtClean="0">
                <a:solidFill>
                  <a:srgbClr val="FF0000"/>
                </a:solidFill>
              </a:rPr>
              <a:t>), </a:t>
            </a:r>
            <a:r>
              <a:rPr lang="en-US" altLang="en-US" sz="2800" b="1" smtClean="0">
                <a:solidFill>
                  <a:srgbClr val="FF0000"/>
                </a:solidFill>
              </a:rPr>
              <a:t>widely known as</a:t>
            </a:r>
            <a:r>
              <a:rPr lang="ar-SA" altLang="en-US" sz="2800" b="1" smtClean="0">
                <a:solidFill>
                  <a:srgbClr val="FF0000"/>
                </a:solidFill>
              </a:rPr>
              <a:t> </a:t>
            </a:r>
            <a:r>
              <a:rPr lang="en-US" altLang="en-US" sz="2800" b="1" smtClean="0">
                <a:solidFill>
                  <a:srgbClr val="FF0000"/>
                </a:solidFill>
              </a:rPr>
              <a:t>ISO)</a:t>
            </a:r>
            <a:r>
              <a:rPr lang="ar-SA" altLang="en-US" sz="2800" b="1" smtClean="0">
                <a:solidFill>
                  <a:srgbClr val="FF0000"/>
                </a:solidFill>
              </a:rPr>
              <a:t> </a:t>
            </a:r>
            <a:endParaRPr lang="ar-JO" altLang="en-US" sz="2800" b="1" smtClean="0">
              <a:solidFill>
                <a:srgbClr val="FF0000"/>
              </a:solidFill>
            </a:endParaRPr>
          </a:p>
          <a:p>
            <a:pPr algn="l" rtl="0" eaLnBrk="1" hangingPunct="1">
              <a:lnSpc>
                <a:spcPct val="90000"/>
              </a:lnSpc>
            </a:pPr>
            <a:r>
              <a:rPr lang="en-US" altLang="en-US" sz="2800" smtClean="0"/>
              <a:t>Pronounced</a:t>
            </a:r>
            <a:r>
              <a:rPr lang="ar-JO" altLang="en-US" sz="2800" smtClean="0"/>
              <a:t> </a:t>
            </a:r>
            <a:r>
              <a:rPr lang="en-US" altLang="en-US" sz="2800" smtClean="0">
                <a:solidFill>
                  <a:srgbClr val="0000FF"/>
                </a:solidFill>
                <a:hlinkClick r:id="rId2" tooltip="Help:IPA for English"/>
              </a:rPr>
              <a:t>ɑɪsəʊ</a:t>
            </a:r>
            <a:endParaRPr lang="ar-JO" altLang="en-US" sz="2800" smtClean="0">
              <a:solidFill>
                <a:srgbClr val="0000FF"/>
              </a:solidFill>
            </a:endParaRPr>
          </a:p>
          <a:p>
            <a:pPr algn="l" rtl="0" eaLnBrk="1" hangingPunct="1">
              <a:lnSpc>
                <a:spcPct val="90000"/>
              </a:lnSpc>
            </a:pPr>
            <a:r>
              <a:rPr lang="en-US" altLang="en-US" sz="2800" smtClean="0"/>
              <a:t>Is an</a:t>
            </a:r>
            <a:r>
              <a:rPr lang="ar-SA" altLang="en-US" sz="2800" smtClean="0"/>
              <a:t> </a:t>
            </a:r>
            <a:r>
              <a:rPr lang="en-US" altLang="en-US" sz="2800" smtClean="0"/>
              <a:t>international-standard</a:t>
            </a:r>
            <a:r>
              <a:rPr lang="ar-SA" altLang="en-US" sz="2800" smtClean="0"/>
              <a:t>-</a:t>
            </a:r>
            <a:r>
              <a:rPr lang="en-US" altLang="en-US" sz="2800" smtClean="0"/>
              <a:t>setting body composed of representatives from various national</a:t>
            </a:r>
            <a:r>
              <a:rPr lang="ar-SA" altLang="en-US" sz="2800" smtClean="0"/>
              <a:t> </a:t>
            </a:r>
            <a:r>
              <a:rPr lang="en-US" altLang="en-US" sz="2800" smtClean="0"/>
              <a:t>standards organizations</a:t>
            </a:r>
            <a:r>
              <a:rPr lang="ar-SA" altLang="en-US" sz="2800" smtClean="0"/>
              <a:t>. </a:t>
            </a:r>
            <a:endParaRPr lang="en-US" altLang="en-US" sz="2800" smtClean="0"/>
          </a:p>
          <a:p>
            <a:pPr algn="l" rtl="0" eaLnBrk="1" hangingPunct="1">
              <a:lnSpc>
                <a:spcPct val="90000"/>
              </a:lnSpc>
            </a:pPr>
            <a:r>
              <a:rPr lang="en-US" altLang="en-US" sz="2800" smtClean="0"/>
              <a:t>Founded on</a:t>
            </a:r>
            <a:r>
              <a:rPr lang="ar-SA" altLang="en-US" sz="2800" smtClean="0"/>
              <a:t> 23 </a:t>
            </a:r>
            <a:r>
              <a:rPr lang="en-US" altLang="en-US" sz="2800" smtClean="0"/>
              <a:t>February</a:t>
            </a:r>
            <a:r>
              <a:rPr lang="ar-SA" altLang="en-US" sz="2800" smtClean="0"/>
              <a:t> 1947, </a:t>
            </a:r>
            <a:r>
              <a:rPr lang="en-US" altLang="en-US" sz="2800" smtClean="0"/>
              <a:t>the organization promulgates world-wide proprietary industrial and commercial</a:t>
            </a:r>
            <a:r>
              <a:rPr lang="ar-SA" altLang="en-US" sz="2800" smtClean="0"/>
              <a:t> </a:t>
            </a:r>
            <a:r>
              <a:rPr lang="en-US" altLang="en-US" sz="2800" smtClean="0"/>
              <a:t>standards</a:t>
            </a:r>
            <a:endParaRPr lang="ar-JO" altLang="en-US" sz="2800" smtClean="0"/>
          </a:p>
        </p:txBody>
      </p:sp>
    </p:spTree>
    <p:extLst>
      <p:ext uri="{BB962C8B-B14F-4D97-AF65-F5344CB8AC3E}">
        <p14:creationId xmlns:p14="http://schemas.microsoft.com/office/powerpoint/2010/main" val="692484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to="" calcmode="lin" valueType="num">
                                      <p:cBhvr>
                                        <p:cTn id="7" dur="1" fill="hold"/>
                                        <p:tgtEl>
                                          <p:spTgt spid="983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 to="" calcmode="lin" valueType="num">
                                      <p:cBhvr>
                                        <p:cTn id="12" dur="1" fill="hold"/>
                                        <p:tgtEl>
                                          <p:spTgt spid="983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 to="" calcmode="lin" valueType="num">
                                      <p:cBhvr>
                                        <p:cTn id="17" dur="1" fill="hold"/>
                                        <p:tgtEl>
                                          <p:spTgt spid="9830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 to="" calcmode="lin" valueType="num">
                                      <p:cBhvr>
                                        <p:cTn id="22" dur="1" fill="hold"/>
                                        <p:tgtEl>
                                          <p:spTgt spid="9830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endParaRPr lang="en-US" altLang="en-US" smtClean="0"/>
          </a:p>
        </p:txBody>
      </p:sp>
      <p:sp>
        <p:nvSpPr>
          <p:cNvPr id="128003" name="Rectangle 3"/>
          <p:cNvSpPr>
            <a:spLocks noGrp="1" noChangeArrowheads="1"/>
          </p:cNvSpPr>
          <p:nvPr>
            <p:ph type="body" idx="1"/>
          </p:nvPr>
        </p:nvSpPr>
        <p:spPr/>
        <p:txBody>
          <a:bodyPr/>
          <a:lstStyle/>
          <a:p>
            <a:pPr algn="l" rtl="0" eaLnBrk="1" hangingPunct="1">
              <a:lnSpc>
                <a:spcPct val="90000"/>
              </a:lnSpc>
            </a:pPr>
            <a:r>
              <a:rPr lang="en-US" altLang="en-US" smtClean="0"/>
              <a:t>It is headquartered in</a:t>
            </a:r>
            <a:r>
              <a:rPr lang="ar-SA" altLang="en-US" smtClean="0"/>
              <a:t> </a:t>
            </a:r>
            <a:r>
              <a:rPr lang="en-US" altLang="en-US" smtClean="0"/>
              <a:t>Geneva</a:t>
            </a:r>
            <a:r>
              <a:rPr lang="ar-SA" altLang="en-US" smtClean="0"/>
              <a:t>, </a:t>
            </a:r>
            <a:r>
              <a:rPr lang="en-US" altLang="en-US" smtClean="0"/>
              <a:t>Switzerland</a:t>
            </a:r>
            <a:endParaRPr lang="ar-SA" altLang="en-US" smtClean="0"/>
          </a:p>
          <a:p>
            <a:pPr algn="l" rtl="0" eaLnBrk="1" hangingPunct="1">
              <a:lnSpc>
                <a:spcPct val="90000"/>
              </a:lnSpc>
            </a:pPr>
            <a:r>
              <a:rPr lang="en-US" altLang="en-US" smtClean="0"/>
              <a:t>While ISO defines itself as a</a:t>
            </a:r>
            <a:r>
              <a:rPr lang="ar-SA" altLang="en-US" smtClean="0"/>
              <a:t> </a:t>
            </a:r>
            <a:r>
              <a:rPr lang="en-US" altLang="en-US" smtClean="0"/>
              <a:t>non-governmental organization</a:t>
            </a:r>
            <a:r>
              <a:rPr lang="ar-SA" altLang="en-US" smtClean="0"/>
              <a:t>, </a:t>
            </a:r>
            <a:r>
              <a:rPr lang="en-US" altLang="en-US" smtClean="0"/>
              <a:t>its ability to set standards that often become law, either through</a:t>
            </a:r>
            <a:r>
              <a:rPr lang="ar-SA" altLang="en-US" smtClean="0"/>
              <a:t> </a:t>
            </a:r>
            <a:r>
              <a:rPr lang="en-US" altLang="en-US" smtClean="0"/>
              <a:t>treaties</a:t>
            </a:r>
            <a:r>
              <a:rPr lang="ar-SA" altLang="en-US" smtClean="0"/>
              <a:t> </a:t>
            </a:r>
            <a:r>
              <a:rPr lang="en-US" altLang="en-US" smtClean="0"/>
              <a:t>or national standards, makes it more powerful than most non-governmental organizations. </a:t>
            </a:r>
          </a:p>
          <a:p>
            <a:pPr algn="l" rtl="0" eaLnBrk="1" hangingPunct="1">
              <a:lnSpc>
                <a:spcPct val="90000"/>
              </a:lnSpc>
            </a:pPr>
            <a:r>
              <a:rPr lang="en-US" altLang="en-US" smtClean="0"/>
              <a:t>In practice, ISO acts as a consortium with strong links to governments</a:t>
            </a:r>
            <a:r>
              <a:rPr lang="ar-SA" altLang="en-US" smtClean="0"/>
              <a:t>.</a:t>
            </a:r>
            <a:endParaRPr lang="en-US" altLang="en-US" smtClean="0"/>
          </a:p>
        </p:txBody>
      </p:sp>
    </p:spTree>
    <p:extLst>
      <p:ext uri="{BB962C8B-B14F-4D97-AF65-F5344CB8AC3E}">
        <p14:creationId xmlns:p14="http://schemas.microsoft.com/office/powerpoint/2010/main" val="3687010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to="" calcmode="lin" valueType="num">
                                      <p:cBhvr>
                                        <p:cTn id="7" dur="1" fill="hold"/>
                                        <p:tgtEl>
                                          <p:spTgt spid="1280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 to="" calcmode="lin" valueType="num">
                                      <p:cBhvr>
                                        <p:cTn id="12" dur="1" fill="hold"/>
                                        <p:tgtEl>
                                          <p:spTgt spid="12800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 to="" calcmode="lin" valueType="num">
                                      <p:cBhvr>
                                        <p:cTn id="17" dur="1" fill="hold"/>
                                        <p:tgtEl>
                                          <p:spTgt spid="1280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p:txBody>
          <a:bodyPr/>
          <a:lstStyle/>
          <a:p>
            <a:pPr eaLnBrk="1" hangingPunct="1"/>
            <a:endParaRPr lang="en-US" altLang="en-US" smtClean="0"/>
          </a:p>
        </p:txBody>
      </p:sp>
      <p:pic>
        <p:nvPicPr>
          <p:cNvPr id="56323" name="Picture 7" descr="ISO_memb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8915400"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653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altLang="en-US" smtClean="0"/>
          </a:p>
        </p:txBody>
      </p:sp>
      <p:sp>
        <p:nvSpPr>
          <p:cNvPr id="89091" name="Rectangle 3"/>
          <p:cNvSpPr>
            <a:spLocks noGrp="1" noChangeArrowheads="1"/>
          </p:cNvSpPr>
          <p:nvPr>
            <p:ph type="body" idx="1"/>
          </p:nvPr>
        </p:nvSpPr>
        <p:spPr/>
        <p:txBody>
          <a:bodyPr/>
          <a:lstStyle/>
          <a:p>
            <a:pPr algn="l" rtl="0" eaLnBrk="1" hangingPunct="1">
              <a:lnSpc>
                <a:spcPct val="90000"/>
              </a:lnSpc>
            </a:pPr>
            <a:r>
              <a:rPr lang="en-US" altLang="en-US" sz="2400" smtClean="0"/>
              <a:t>A map of </a:t>
            </a:r>
            <a:r>
              <a:rPr lang="en-US" altLang="en-US" sz="4000" smtClean="0"/>
              <a:t>standards bodies</a:t>
            </a:r>
            <a:r>
              <a:rPr lang="en-US" altLang="en-US" sz="2400" smtClean="0"/>
              <a:t> who are ISO members</a:t>
            </a:r>
          </a:p>
          <a:p>
            <a:pPr algn="l" rtl="0" eaLnBrk="1" hangingPunct="1">
              <a:lnSpc>
                <a:spcPct val="90000"/>
              </a:lnSpc>
            </a:pPr>
            <a:r>
              <a:rPr lang="en-US" altLang="en-US" sz="2400" u="sng" smtClean="0"/>
              <a:t>Key:</a:t>
            </a:r>
          </a:p>
          <a:p>
            <a:pPr algn="l" rtl="0" eaLnBrk="1" hangingPunct="1">
              <a:lnSpc>
                <a:spcPct val="90000"/>
              </a:lnSpc>
            </a:pPr>
            <a:r>
              <a:rPr lang="ar-SA" altLang="en-US" sz="2400" b="1" smtClean="0">
                <a:solidFill>
                  <a:srgbClr val="006600"/>
                </a:solidFill>
              </a:rPr>
              <a:t>     </a:t>
            </a:r>
            <a:r>
              <a:rPr lang="en-US" altLang="en-US" sz="2400" b="1" smtClean="0">
                <a:solidFill>
                  <a:srgbClr val="006600"/>
                </a:solidFill>
              </a:rPr>
              <a:t>members</a:t>
            </a:r>
          </a:p>
          <a:p>
            <a:pPr algn="l" rtl="0" eaLnBrk="1" hangingPunct="1">
              <a:lnSpc>
                <a:spcPct val="90000"/>
              </a:lnSpc>
            </a:pPr>
            <a:endParaRPr lang="en-US" altLang="en-US" sz="2400" smtClean="0"/>
          </a:p>
          <a:p>
            <a:pPr algn="l" rtl="0" eaLnBrk="1" hangingPunct="1">
              <a:lnSpc>
                <a:spcPct val="90000"/>
              </a:lnSpc>
            </a:pPr>
            <a:r>
              <a:rPr lang="ar-SA" altLang="en-US" sz="2400" smtClean="0"/>
              <a:t>     </a:t>
            </a:r>
            <a:r>
              <a:rPr lang="en-US" altLang="en-US" sz="2400" b="1" smtClean="0">
                <a:solidFill>
                  <a:srgbClr val="CCCC00"/>
                </a:solidFill>
              </a:rPr>
              <a:t>correspondent members</a:t>
            </a:r>
          </a:p>
          <a:p>
            <a:pPr algn="l" rtl="0" eaLnBrk="1" hangingPunct="1">
              <a:lnSpc>
                <a:spcPct val="90000"/>
              </a:lnSpc>
            </a:pPr>
            <a:endParaRPr lang="en-US" altLang="en-US" sz="2400" smtClean="0"/>
          </a:p>
          <a:p>
            <a:pPr algn="l" rtl="0" eaLnBrk="1" hangingPunct="1">
              <a:lnSpc>
                <a:spcPct val="90000"/>
              </a:lnSpc>
            </a:pPr>
            <a:r>
              <a:rPr lang="ar-SA" altLang="en-US" sz="2400" smtClean="0"/>
              <a:t>     </a:t>
            </a:r>
            <a:r>
              <a:rPr lang="en-US" altLang="en-US" sz="2400" b="1" smtClean="0">
                <a:solidFill>
                  <a:srgbClr val="FF0000"/>
                </a:solidFill>
              </a:rPr>
              <a:t>subscriber members</a:t>
            </a:r>
          </a:p>
          <a:p>
            <a:pPr algn="l" rtl="0" eaLnBrk="1" hangingPunct="1">
              <a:lnSpc>
                <a:spcPct val="90000"/>
              </a:lnSpc>
              <a:buFontTx/>
              <a:buNone/>
            </a:pPr>
            <a:endParaRPr lang="en-US" altLang="en-US" sz="2400" b="1" smtClean="0">
              <a:solidFill>
                <a:srgbClr val="FF0000"/>
              </a:solidFill>
            </a:endParaRPr>
          </a:p>
          <a:p>
            <a:pPr algn="l" rtl="0" eaLnBrk="1" hangingPunct="1">
              <a:lnSpc>
                <a:spcPct val="90000"/>
              </a:lnSpc>
            </a:pPr>
            <a:r>
              <a:rPr lang="ar-SA" altLang="en-US" sz="2400" b="1" smtClean="0"/>
              <a:t>     </a:t>
            </a:r>
            <a:r>
              <a:rPr lang="en-US" altLang="en-US" sz="2400" b="1" smtClean="0"/>
              <a:t>other places with an ISO 3166-1 code, who aren't members of ISO</a:t>
            </a:r>
          </a:p>
        </p:txBody>
      </p:sp>
    </p:spTree>
    <p:extLst>
      <p:ext uri="{BB962C8B-B14F-4D97-AF65-F5344CB8AC3E}">
        <p14:creationId xmlns:p14="http://schemas.microsoft.com/office/powerpoint/2010/main" val="1907903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to="" calcmode="lin" valueType="num">
                                      <p:cBhvr>
                                        <p:cTn id="7" dur="1" fill="hold"/>
                                        <p:tgtEl>
                                          <p:spTgt spid="890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 to="" calcmode="lin" valueType="num">
                                      <p:cBhvr>
                                        <p:cTn id="12" dur="1" fill="hold"/>
                                        <p:tgtEl>
                                          <p:spTgt spid="890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 to="" calcmode="lin" valueType="num">
                                      <p:cBhvr>
                                        <p:cTn id="17" dur="1" fill="hold"/>
                                        <p:tgtEl>
                                          <p:spTgt spid="890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9091">
                                            <p:txEl>
                                              <p:pRg st="4" end="4"/>
                                            </p:txEl>
                                          </p:spTgt>
                                        </p:tgtEl>
                                        <p:attrNameLst>
                                          <p:attrName>style.visibility</p:attrName>
                                        </p:attrNameLst>
                                      </p:cBhvr>
                                      <p:to>
                                        <p:strVal val="visible"/>
                                      </p:to>
                                    </p:set>
                                    <p:anim to="" calcmode="lin" valueType="num">
                                      <p:cBhvr>
                                        <p:cTn id="22" dur="1" fill="hold"/>
                                        <p:tgtEl>
                                          <p:spTgt spid="89091">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9091">
                                            <p:txEl>
                                              <p:pRg st="6" end="6"/>
                                            </p:txEl>
                                          </p:spTgt>
                                        </p:tgtEl>
                                        <p:attrNameLst>
                                          <p:attrName>style.visibility</p:attrName>
                                        </p:attrNameLst>
                                      </p:cBhvr>
                                      <p:to>
                                        <p:strVal val="visible"/>
                                      </p:to>
                                    </p:set>
                                    <p:anim to="" calcmode="lin" valueType="num">
                                      <p:cBhvr>
                                        <p:cTn id="27" dur="1" fill="hold"/>
                                        <p:tgtEl>
                                          <p:spTgt spid="89091">
                                            <p:txEl>
                                              <p:pRg st="6" end="6"/>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9091">
                                            <p:txEl>
                                              <p:pRg st="8" end="8"/>
                                            </p:txEl>
                                          </p:spTgt>
                                        </p:tgtEl>
                                        <p:attrNameLst>
                                          <p:attrName>style.visibility</p:attrName>
                                        </p:attrNameLst>
                                      </p:cBhvr>
                                      <p:to>
                                        <p:strVal val="visible"/>
                                      </p:to>
                                    </p:set>
                                    <p:anim to="" calcmode="lin" valueType="num">
                                      <p:cBhvr>
                                        <p:cTn id="32" dur="1" fill="hold"/>
                                        <p:tgtEl>
                                          <p:spTgt spid="89091">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altLang="en-US" smtClean="0"/>
          </a:p>
        </p:txBody>
      </p:sp>
      <p:sp>
        <p:nvSpPr>
          <p:cNvPr id="90115" name="Rectangle 3"/>
          <p:cNvSpPr>
            <a:spLocks noGrp="1" noChangeArrowheads="1"/>
          </p:cNvSpPr>
          <p:nvPr>
            <p:ph type="body" idx="1"/>
          </p:nvPr>
        </p:nvSpPr>
        <p:spPr/>
        <p:txBody>
          <a:bodyPr/>
          <a:lstStyle/>
          <a:p>
            <a:pPr algn="l" rtl="0" eaLnBrk="1" hangingPunct="1">
              <a:lnSpc>
                <a:spcPct val="90000"/>
              </a:lnSpc>
            </a:pPr>
            <a:r>
              <a:rPr lang="en-US" altLang="en-US" smtClean="0"/>
              <a:t>ISO has</a:t>
            </a:r>
            <a:r>
              <a:rPr lang="ar-SA" altLang="en-US" smtClean="0"/>
              <a:t> </a:t>
            </a:r>
            <a:r>
              <a:rPr lang="ar-SA" altLang="en-US" b="1" smtClean="0">
                <a:solidFill>
                  <a:srgbClr val="FF0000"/>
                </a:solidFill>
              </a:rPr>
              <a:t>157</a:t>
            </a:r>
            <a:r>
              <a:rPr lang="ar-SA" altLang="en-US" smtClean="0"/>
              <a:t> </a:t>
            </a:r>
            <a:r>
              <a:rPr lang="en-US" altLang="en-US" smtClean="0"/>
              <a:t>national members</a:t>
            </a:r>
            <a:r>
              <a:rPr lang="ar-JO" altLang="en-US" smtClean="0"/>
              <a:t> </a:t>
            </a:r>
            <a:r>
              <a:rPr lang="en-US" altLang="en-US" smtClean="0"/>
              <a:t>out of the </a:t>
            </a:r>
            <a:r>
              <a:rPr lang="en-US" altLang="en-US" b="1" smtClean="0">
                <a:solidFill>
                  <a:srgbClr val="FF0000"/>
                </a:solidFill>
              </a:rPr>
              <a:t>195</a:t>
            </a:r>
            <a:r>
              <a:rPr lang="en-US" altLang="en-US" smtClean="0"/>
              <a:t> total countries in the world</a:t>
            </a:r>
            <a:r>
              <a:rPr lang="ar-SA" altLang="en-US" smtClean="0"/>
              <a:t>.</a:t>
            </a:r>
          </a:p>
          <a:p>
            <a:pPr algn="l" rtl="0" eaLnBrk="1" hangingPunct="1">
              <a:lnSpc>
                <a:spcPct val="90000"/>
              </a:lnSpc>
            </a:pPr>
            <a:r>
              <a:rPr lang="en-US" altLang="en-US" smtClean="0"/>
              <a:t>ISO has </a:t>
            </a:r>
            <a:r>
              <a:rPr lang="en-US" altLang="en-US" sz="4000" b="1" smtClean="0"/>
              <a:t>three</a:t>
            </a:r>
            <a:r>
              <a:rPr lang="en-US" altLang="en-US" smtClean="0"/>
              <a:t> membership categories</a:t>
            </a:r>
            <a:r>
              <a:rPr lang="ar-SA" altLang="en-US" smtClean="0"/>
              <a:t>:</a:t>
            </a:r>
          </a:p>
          <a:p>
            <a:pPr algn="l" rtl="0" eaLnBrk="1" hangingPunct="1">
              <a:lnSpc>
                <a:spcPct val="90000"/>
              </a:lnSpc>
            </a:pPr>
            <a:r>
              <a:rPr lang="en-US" altLang="en-US" smtClean="0">
                <a:solidFill>
                  <a:srgbClr val="006600"/>
                </a:solidFill>
              </a:rPr>
              <a:t>Member bodies</a:t>
            </a:r>
            <a:r>
              <a:rPr lang="ar-SA" altLang="en-US" smtClean="0">
                <a:solidFill>
                  <a:srgbClr val="006600"/>
                </a:solidFill>
              </a:rPr>
              <a:t> </a:t>
            </a:r>
            <a:r>
              <a:rPr lang="en-US" altLang="en-US" smtClean="0">
                <a:solidFill>
                  <a:srgbClr val="006600"/>
                </a:solidFill>
              </a:rPr>
              <a:t>are national bodies that are considered to be the most representative standards body in each country.</a:t>
            </a:r>
            <a:endParaRPr lang="ar-JO" altLang="en-US" smtClean="0">
              <a:solidFill>
                <a:srgbClr val="006600"/>
              </a:solidFill>
            </a:endParaRPr>
          </a:p>
          <a:p>
            <a:pPr algn="l" rtl="0" eaLnBrk="1" hangingPunct="1">
              <a:lnSpc>
                <a:spcPct val="90000"/>
              </a:lnSpc>
            </a:pPr>
            <a:r>
              <a:rPr lang="en-US" altLang="en-US" smtClean="0">
                <a:solidFill>
                  <a:srgbClr val="006600"/>
                </a:solidFill>
              </a:rPr>
              <a:t> These are the only members of ISO that have voting rights</a:t>
            </a:r>
            <a:r>
              <a:rPr lang="ar-SA" altLang="en-US" smtClean="0">
                <a:solidFill>
                  <a:srgbClr val="006600"/>
                </a:solidFill>
              </a:rPr>
              <a:t>. </a:t>
            </a:r>
            <a:endParaRPr lang="en-US" altLang="en-US" smtClean="0">
              <a:solidFill>
                <a:srgbClr val="006600"/>
              </a:solidFill>
            </a:endParaRPr>
          </a:p>
        </p:txBody>
      </p:sp>
    </p:spTree>
    <p:extLst>
      <p:ext uri="{BB962C8B-B14F-4D97-AF65-F5344CB8AC3E}">
        <p14:creationId xmlns:p14="http://schemas.microsoft.com/office/powerpoint/2010/main" val="3979855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to="" calcmode="lin" valueType="num">
                                      <p:cBhvr>
                                        <p:cTn id="7" dur="1" fill="hold"/>
                                        <p:tgtEl>
                                          <p:spTgt spid="901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 to="" calcmode="lin" valueType="num">
                                      <p:cBhvr>
                                        <p:cTn id="12" dur="1" fill="hold"/>
                                        <p:tgtEl>
                                          <p:spTgt spid="9011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 to="" calcmode="lin" valueType="num">
                                      <p:cBhvr>
                                        <p:cTn id="17" dur="1" fill="hold"/>
                                        <p:tgtEl>
                                          <p:spTgt spid="9011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 to="" calcmode="lin" valueType="num">
                                      <p:cBhvr>
                                        <p:cTn id="22" dur="1" fill="hold"/>
                                        <p:tgtEl>
                                          <p:spTgt spid="901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altLang="en-US" smtClean="0"/>
          </a:p>
        </p:txBody>
      </p:sp>
      <p:sp>
        <p:nvSpPr>
          <p:cNvPr id="148483" name="Rectangle 3"/>
          <p:cNvSpPr>
            <a:spLocks noGrp="1" noChangeArrowheads="1"/>
          </p:cNvSpPr>
          <p:nvPr>
            <p:ph type="body" idx="1"/>
          </p:nvPr>
        </p:nvSpPr>
        <p:spPr/>
        <p:txBody>
          <a:bodyPr/>
          <a:lstStyle/>
          <a:p>
            <a:pPr algn="l" rtl="0" eaLnBrk="1" hangingPunct="1"/>
            <a:r>
              <a:rPr lang="en-US" altLang="en-US" smtClean="0">
                <a:solidFill>
                  <a:srgbClr val="CCCC00"/>
                </a:solidFill>
              </a:rPr>
              <a:t>Correspondent members</a:t>
            </a:r>
            <a:r>
              <a:rPr lang="ar-SA" altLang="en-US" smtClean="0">
                <a:solidFill>
                  <a:srgbClr val="CCCC00"/>
                </a:solidFill>
              </a:rPr>
              <a:t> </a:t>
            </a:r>
            <a:r>
              <a:rPr lang="en-US" altLang="en-US" smtClean="0">
                <a:solidFill>
                  <a:srgbClr val="CCCC00"/>
                </a:solidFill>
              </a:rPr>
              <a:t>are countries that do not have their own standards organization. </a:t>
            </a:r>
            <a:endParaRPr lang="ar-JO" altLang="en-US" smtClean="0">
              <a:solidFill>
                <a:srgbClr val="CCCC00"/>
              </a:solidFill>
            </a:endParaRPr>
          </a:p>
          <a:p>
            <a:pPr algn="l" rtl="0" eaLnBrk="1" hangingPunct="1"/>
            <a:r>
              <a:rPr lang="en-US" altLang="en-US" smtClean="0">
                <a:solidFill>
                  <a:srgbClr val="CCCC00"/>
                </a:solidFill>
              </a:rPr>
              <a:t>These members are informed about ISO's work, but do not participate in standards promulgation</a:t>
            </a:r>
            <a:r>
              <a:rPr lang="ar-SA" altLang="en-US" smtClean="0">
                <a:solidFill>
                  <a:srgbClr val="CCCC00"/>
                </a:solidFill>
              </a:rPr>
              <a:t>.</a:t>
            </a:r>
            <a:endParaRPr lang="en-US" altLang="en-US" smtClean="0">
              <a:solidFill>
                <a:srgbClr val="CCCC00"/>
              </a:solidFill>
            </a:endParaRPr>
          </a:p>
          <a:p>
            <a:pPr eaLnBrk="1" hangingPunct="1"/>
            <a:endParaRPr lang="en-US" altLang="en-US" smtClean="0"/>
          </a:p>
        </p:txBody>
      </p:sp>
    </p:spTree>
    <p:extLst>
      <p:ext uri="{BB962C8B-B14F-4D97-AF65-F5344CB8AC3E}">
        <p14:creationId xmlns:p14="http://schemas.microsoft.com/office/powerpoint/2010/main" val="1839723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to="" calcmode="lin" valueType="num">
                                      <p:cBhvr>
                                        <p:cTn id="7" dur="1" fill="hold"/>
                                        <p:tgtEl>
                                          <p:spTgt spid="14848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8483">
                                            <p:txEl>
                                              <p:pRg st="1" end="1"/>
                                            </p:txEl>
                                          </p:spTgt>
                                        </p:tgtEl>
                                        <p:attrNameLst>
                                          <p:attrName>style.visibility</p:attrName>
                                        </p:attrNameLst>
                                      </p:cBhvr>
                                      <p:to>
                                        <p:strVal val="visible"/>
                                      </p:to>
                                    </p:set>
                                    <p:anim to="" calcmode="lin" valueType="num">
                                      <p:cBhvr>
                                        <p:cTn id="12" dur="1" fill="hold"/>
                                        <p:tgtEl>
                                          <p:spTgt spid="14848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en-US" altLang="en-US" smtClean="0"/>
          </a:p>
        </p:txBody>
      </p:sp>
      <p:sp>
        <p:nvSpPr>
          <p:cNvPr id="9933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b="1" smtClean="0">
                <a:solidFill>
                  <a:srgbClr val="FF0000"/>
                </a:solidFill>
              </a:rPr>
              <a:t>Subscriber members</a:t>
            </a:r>
            <a:r>
              <a:rPr lang="ar-SA" altLang="en-US" smtClean="0">
                <a:solidFill>
                  <a:srgbClr val="FF0000"/>
                </a:solidFill>
              </a:rPr>
              <a:t> </a:t>
            </a:r>
            <a:r>
              <a:rPr lang="en-US" altLang="en-US" smtClean="0">
                <a:solidFill>
                  <a:srgbClr val="FF0000"/>
                </a:solidFill>
              </a:rPr>
              <a:t>are countries with small economies. </a:t>
            </a:r>
          </a:p>
          <a:p>
            <a:pPr algn="l" rtl="0" eaLnBrk="1" hangingPunct="1"/>
            <a:r>
              <a:rPr lang="en-US" altLang="en-US" smtClean="0">
                <a:solidFill>
                  <a:srgbClr val="FF0000"/>
                </a:solidFill>
              </a:rPr>
              <a:t>They pay reduced membership fees, but can follow the development of standards</a:t>
            </a:r>
            <a:r>
              <a:rPr lang="ar-SA" altLang="en-US" smtClean="0">
                <a:solidFill>
                  <a:srgbClr val="FF0000"/>
                </a:solidFill>
              </a:rPr>
              <a:t>. </a:t>
            </a:r>
          </a:p>
          <a:p>
            <a:pPr algn="l" rtl="0" eaLnBrk="1" hangingPunct="1"/>
            <a:r>
              <a:rPr lang="en-US" altLang="en-US" smtClean="0">
                <a:solidFill>
                  <a:srgbClr val="0000FF"/>
                </a:solidFill>
              </a:rPr>
              <a:t>Participating members are called "P" members as opposed to observing members which are called "O" members</a:t>
            </a:r>
            <a:r>
              <a:rPr lang="ar-SA" altLang="en-US" smtClean="0">
                <a:solidFill>
                  <a:srgbClr val="0000FF"/>
                </a:solidFill>
              </a:rPr>
              <a:t>.</a:t>
            </a:r>
            <a:endParaRPr lang="en-US" altLang="en-US" smtClean="0">
              <a:solidFill>
                <a:srgbClr val="0000FF"/>
              </a:solidFill>
            </a:endParaRPr>
          </a:p>
        </p:txBody>
      </p:sp>
    </p:spTree>
    <p:extLst>
      <p:ext uri="{BB962C8B-B14F-4D97-AF65-F5344CB8AC3E}">
        <p14:creationId xmlns:p14="http://schemas.microsoft.com/office/powerpoint/2010/main" val="4237185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anim to="" calcmode="lin" valueType="num">
                                      <p:cBhvr>
                                        <p:cTn id="7" dur="1" fill="hold"/>
                                        <p:tgtEl>
                                          <p:spTgt spid="9933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9331">
                                            <p:txEl>
                                              <p:pRg st="2" end="2"/>
                                            </p:txEl>
                                          </p:spTgt>
                                        </p:tgtEl>
                                        <p:attrNameLst>
                                          <p:attrName>style.visibility</p:attrName>
                                        </p:attrNameLst>
                                      </p:cBhvr>
                                      <p:to>
                                        <p:strVal val="visible"/>
                                      </p:to>
                                    </p:set>
                                    <p:anim to="" calcmode="lin" valueType="num">
                                      <p:cBhvr>
                                        <p:cTn id="12" dur="1" fill="hold"/>
                                        <p:tgtEl>
                                          <p:spTgt spid="9933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9331">
                                            <p:txEl>
                                              <p:pRg st="3" end="3"/>
                                            </p:txEl>
                                          </p:spTgt>
                                        </p:tgtEl>
                                        <p:attrNameLst>
                                          <p:attrName>style.visibility</p:attrName>
                                        </p:attrNameLst>
                                      </p:cBhvr>
                                      <p:to>
                                        <p:strVal val="visible"/>
                                      </p:to>
                                    </p:set>
                                    <p:anim to="" calcmode="lin" valueType="num">
                                      <p:cBhvr>
                                        <p:cTn id="17" dur="1" fill="hold"/>
                                        <p:tgtEl>
                                          <p:spTgt spid="9933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1143000"/>
          </a:xfrm>
        </p:spPr>
        <p:txBody>
          <a:bodyPr/>
          <a:lstStyle/>
          <a:p>
            <a:pPr eaLnBrk="1" hangingPunct="1"/>
            <a:r>
              <a:rPr lang="en-US" altLang="en-US" b="1" smtClean="0"/>
              <a:t>ISO 9000</a:t>
            </a:r>
          </a:p>
        </p:txBody>
      </p:sp>
      <p:sp>
        <p:nvSpPr>
          <p:cNvPr id="91139" name="Rectangle 3"/>
          <p:cNvSpPr>
            <a:spLocks noGrp="1" noChangeArrowheads="1"/>
          </p:cNvSpPr>
          <p:nvPr>
            <p:ph type="body" idx="1"/>
          </p:nvPr>
        </p:nvSpPr>
        <p:spPr/>
        <p:txBody>
          <a:bodyPr/>
          <a:lstStyle/>
          <a:p>
            <a:pPr algn="l" rtl="0" eaLnBrk="1" hangingPunct="1">
              <a:lnSpc>
                <a:spcPct val="90000"/>
              </a:lnSpc>
            </a:pPr>
            <a:r>
              <a:rPr lang="en-US" altLang="en-US" b="1" smtClean="0"/>
              <a:t>ISO 9000</a:t>
            </a:r>
            <a:r>
              <a:rPr lang="ar-SA" altLang="en-US" smtClean="0"/>
              <a:t> </a:t>
            </a:r>
            <a:r>
              <a:rPr lang="en-US" altLang="en-US" b="1" smtClean="0">
                <a:solidFill>
                  <a:srgbClr val="FF0000"/>
                </a:solidFill>
              </a:rPr>
              <a:t>is a family of</a:t>
            </a:r>
            <a:r>
              <a:rPr lang="ar-SA" altLang="en-US" b="1" smtClean="0">
                <a:solidFill>
                  <a:srgbClr val="FF0000"/>
                </a:solidFill>
              </a:rPr>
              <a:t> </a:t>
            </a:r>
            <a:r>
              <a:rPr lang="en-US" altLang="en-US" b="1" smtClean="0">
                <a:solidFill>
                  <a:srgbClr val="FF0000"/>
                </a:solidFill>
              </a:rPr>
              <a:t>standards</a:t>
            </a:r>
            <a:r>
              <a:rPr lang="ar-SA" altLang="en-US" b="1" smtClean="0">
                <a:solidFill>
                  <a:srgbClr val="FF0000"/>
                </a:solidFill>
              </a:rPr>
              <a:t> </a:t>
            </a:r>
            <a:r>
              <a:rPr lang="en-US" altLang="en-US" b="1" smtClean="0">
                <a:solidFill>
                  <a:srgbClr val="FF0000"/>
                </a:solidFill>
              </a:rPr>
              <a:t>for</a:t>
            </a:r>
            <a:r>
              <a:rPr lang="ar-SA" altLang="en-US" b="1" smtClean="0">
                <a:solidFill>
                  <a:srgbClr val="FF0000"/>
                </a:solidFill>
              </a:rPr>
              <a:t> </a:t>
            </a:r>
            <a:r>
              <a:rPr lang="en-US" altLang="en-US" b="1" smtClean="0">
                <a:solidFill>
                  <a:srgbClr val="FF0000"/>
                </a:solidFill>
              </a:rPr>
              <a:t>quality management systems</a:t>
            </a:r>
            <a:r>
              <a:rPr lang="ar-SA" altLang="en-US" b="1" smtClean="0">
                <a:solidFill>
                  <a:srgbClr val="FF0000"/>
                </a:solidFill>
              </a:rPr>
              <a:t>. </a:t>
            </a:r>
            <a:endParaRPr lang="en-US" altLang="en-US" b="1" smtClean="0">
              <a:solidFill>
                <a:srgbClr val="FF0000"/>
              </a:solidFill>
            </a:endParaRPr>
          </a:p>
          <a:p>
            <a:pPr algn="l" rtl="0" eaLnBrk="1" hangingPunct="1">
              <a:lnSpc>
                <a:spcPct val="90000"/>
              </a:lnSpc>
            </a:pPr>
            <a:r>
              <a:rPr lang="en-US" altLang="en-US" smtClean="0"/>
              <a:t>ISO 9000 is maintained by ISO, the</a:t>
            </a:r>
            <a:r>
              <a:rPr lang="ar-SA" altLang="en-US" smtClean="0"/>
              <a:t> </a:t>
            </a:r>
            <a:r>
              <a:rPr lang="en-US" altLang="en-US" smtClean="0"/>
              <a:t>International Organization for Standardization</a:t>
            </a:r>
            <a:r>
              <a:rPr lang="ar-SA" altLang="en-US" smtClean="0"/>
              <a:t> </a:t>
            </a:r>
            <a:r>
              <a:rPr lang="en-US" altLang="en-US" smtClean="0"/>
              <a:t>and </a:t>
            </a:r>
            <a:r>
              <a:rPr lang="en-US" altLang="en-US" b="1" smtClean="0">
                <a:solidFill>
                  <a:srgbClr val="FF0000"/>
                </a:solidFill>
              </a:rPr>
              <a:t>is administered by accreditation and certification bodies.</a:t>
            </a:r>
            <a:r>
              <a:rPr lang="en-US" altLang="en-US" smtClean="0"/>
              <a:t> </a:t>
            </a:r>
          </a:p>
          <a:p>
            <a:pPr algn="l" rtl="0" eaLnBrk="1" hangingPunct="1">
              <a:lnSpc>
                <a:spcPct val="90000"/>
              </a:lnSpc>
            </a:pPr>
            <a:r>
              <a:rPr lang="en-US" altLang="en-US" smtClean="0"/>
              <a:t>Some of the requirements in </a:t>
            </a:r>
            <a:r>
              <a:rPr lang="en-US" altLang="en-US" b="1" smtClean="0">
                <a:solidFill>
                  <a:srgbClr val="0000FF"/>
                </a:solidFill>
              </a:rPr>
              <a:t>ISO 9001</a:t>
            </a:r>
            <a:r>
              <a:rPr lang="en-US" altLang="en-US" smtClean="0"/>
              <a:t> (which is one of the standards in the     </a:t>
            </a:r>
            <a:r>
              <a:rPr lang="en-US" altLang="en-US" b="1" smtClean="0">
                <a:solidFill>
                  <a:srgbClr val="0000FF"/>
                </a:solidFill>
              </a:rPr>
              <a:t>ISO</a:t>
            </a:r>
            <a:r>
              <a:rPr lang="en-US" altLang="en-US" smtClean="0"/>
              <a:t> </a:t>
            </a:r>
            <a:r>
              <a:rPr lang="en-US" altLang="en-US" b="1" smtClean="0">
                <a:solidFill>
                  <a:srgbClr val="0000FF"/>
                </a:solidFill>
              </a:rPr>
              <a:t>9000 family</a:t>
            </a:r>
            <a:r>
              <a:rPr lang="en-US" altLang="en-US" smtClean="0"/>
              <a:t>) </a:t>
            </a:r>
            <a:r>
              <a:rPr lang="en-US" altLang="en-US" b="1" smtClean="0">
                <a:solidFill>
                  <a:srgbClr val="FF0000"/>
                </a:solidFill>
              </a:rPr>
              <a:t>include:</a:t>
            </a:r>
          </a:p>
        </p:txBody>
      </p:sp>
    </p:spTree>
    <p:extLst>
      <p:ext uri="{BB962C8B-B14F-4D97-AF65-F5344CB8AC3E}">
        <p14:creationId xmlns:p14="http://schemas.microsoft.com/office/powerpoint/2010/main" val="2533762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to="" calcmode="lin" valueType="num">
                                      <p:cBhvr>
                                        <p:cTn id="7" dur="1" fill="hold"/>
                                        <p:tgtEl>
                                          <p:spTgt spid="911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 to="" calcmode="lin" valueType="num">
                                      <p:cBhvr>
                                        <p:cTn id="12" dur="1" fill="hold"/>
                                        <p:tgtEl>
                                          <p:spTgt spid="9113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 to="" calcmode="lin" valueType="num">
                                      <p:cBhvr>
                                        <p:cTn id="17" dur="1" fill="hold"/>
                                        <p:tgtEl>
                                          <p:spTgt spid="9113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304800" y="1600200"/>
            <a:ext cx="8534400" cy="4525963"/>
          </a:xfrm>
        </p:spPr>
        <p:txBody>
          <a:bodyPr/>
          <a:lstStyle/>
          <a:p>
            <a:pPr eaLnBrk="1" hangingPunct="1"/>
            <a:r>
              <a:rPr lang="ar-SA" altLang="en-US" b="1" smtClean="0"/>
              <a:t>يمكن الجمع بين هذه التعاريف ووضع تعريف شامل للجودة على أنها ( تلبية حاجيات وتوقعات العميل المعقولة ) . </a:t>
            </a:r>
          </a:p>
          <a:p>
            <a:pPr eaLnBrk="1" hangingPunct="1"/>
            <a:r>
              <a:rPr lang="ar-SA" altLang="en-US" smtClean="0"/>
              <a:t>من الصعوبة بمكان تقديم تعريف دقيق للجودة</a:t>
            </a:r>
            <a:r>
              <a:rPr lang="ar-JO" altLang="en-US" smtClean="0"/>
              <a:t>،</a:t>
            </a:r>
            <a:r>
              <a:rPr lang="ar-SA" altLang="en-US" smtClean="0"/>
              <a:t> حيث أن </a:t>
            </a:r>
            <a:r>
              <a:rPr lang="ar-JO" altLang="en-US" smtClean="0"/>
              <a:t>ل</a:t>
            </a:r>
            <a:r>
              <a:rPr lang="ar-SA" altLang="en-US" smtClean="0"/>
              <a:t>كل شخص مفهومه الخاص للجودة . 	</a:t>
            </a:r>
            <a:endParaRPr lang="ar-JO" altLang="en-US" smtClean="0"/>
          </a:p>
          <a:p>
            <a:pPr eaLnBrk="1" hangingPunct="1"/>
            <a:r>
              <a:rPr lang="ar-SA" altLang="en-US" smtClean="0"/>
              <a:t>أما عن رأي الشخصي فإني أر</a:t>
            </a:r>
            <a:r>
              <a:rPr lang="ar-JO" altLang="en-US" smtClean="0"/>
              <a:t>ى</a:t>
            </a:r>
            <a:r>
              <a:rPr lang="ar-SA" altLang="en-US" smtClean="0"/>
              <a:t> الجودة بأنها هي ( </a:t>
            </a:r>
            <a:r>
              <a:rPr lang="ar-SA" altLang="en-US" b="1" smtClean="0">
                <a:solidFill>
                  <a:srgbClr val="0000FF"/>
                </a:solidFill>
              </a:rPr>
              <a:t>الريادة والامتياز في </a:t>
            </a:r>
            <a:r>
              <a:rPr lang="ar-JO" altLang="en-US" b="1" smtClean="0">
                <a:solidFill>
                  <a:srgbClr val="0000FF"/>
                </a:solidFill>
              </a:rPr>
              <a:t>انجاز</a:t>
            </a:r>
            <a:r>
              <a:rPr lang="ar-SA" altLang="en-US" b="1" smtClean="0">
                <a:solidFill>
                  <a:srgbClr val="0000FF"/>
                </a:solidFill>
              </a:rPr>
              <a:t> الأ</a:t>
            </a:r>
            <a:r>
              <a:rPr lang="ar-JO" altLang="en-US" b="1" smtClean="0">
                <a:solidFill>
                  <a:srgbClr val="0000FF"/>
                </a:solidFill>
              </a:rPr>
              <a:t>عمال</a:t>
            </a:r>
            <a:r>
              <a:rPr lang="ar-SA" altLang="en-US" smtClean="0"/>
              <a:t> ) . </a:t>
            </a:r>
          </a:p>
          <a:p>
            <a:pPr eaLnBrk="1" hangingPunct="1"/>
            <a:r>
              <a:rPr lang="ar-SA" altLang="en-US" b="1" smtClean="0">
                <a:solidFill>
                  <a:srgbClr val="006600"/>
                </a:solidFill>
              </a:rPr>
              <a:t>فالريادة : تعني السبق في الاستجابة لمتطلبات العميل .</a:t>
            </a:r>
          </a:p>
          <a:p>
            <a:pPr eaLnBrk="1" hangingPunct="1"/>
            <a:r>
              <a:rPr lang="ar-SA" altLang="en-US" b="1" smtClean="0">
                <a:solidFill>
                  <a:srgbClr val="006600"/>
                </a:solidFill>
              </a:rPr>
              <a:t>والامتياز : يعني الاتقان ( الضبط والدقة والكمال ) في العمل</a:t>
            </a:r>
            <a:endParaRPr lang="en-US" altLang="en-US" b="1" smtClean="0">
              <a:solidFill>
                <a:srgbClr val="006600"/>
              </a:solidFill>
            </a:endParaRPr>
          </a:p>
        </p:txBody>
      </p:sp>
    </p:spTree>
    <p:extLst>
      <p:ext uri="{BB962C8B-B14F-4D97-AF65-F5344CB8AC3E}">
        <p14:creationId xmlns:p14="http://schemas.microsoft.com/office/powerpoint/2010/main" val="358983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to="" calcmode="lin" valueType="num">
                                      <p:cBhvr>
                                        <p:cTn id="7" dur="1" fill="hold"/>
                                        <p:tgtEl>
                                          <p:spTgt spid="552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 to="" calcmode="lin" valueType="num">
                                      <p:cBhvr>
                                        <p:cTn id="12" dur="1" fill="hold"/>
                                        <p:tgtEl>
                                          <p:spTgt spid="5529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 to="" calcmode="lin" valueType="num">
                                      <p:cBhvr>
                                        <p:cTn id="17" dur="1" fill="hold"/>
                                        <p:tgtEl>
                                          <p:spTgt spid="5529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 to="" calcmode="lin" valueType="num">
                                      <p:cBhvr>
                                        <p:cTn id="22" dur="1" fill="hold"/>
                                        <p:tgtEl>
                                          <p:spTgt spid="5529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 to="" calcmode="lin" valueType="num">
                                      <p:cBhvr>
                                        <p:cTn id="27" dur="1" fill="hold"/>
                                        <p:tgtEl>
                                          <p:spTgt spid="552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609600"/>
            <a:ext cx="8229600" cy="1143000"/>
          </a:xfrm>
        </p:spPr>
        <p:txBody>
          <a:bodyPr/>
          <a:lstStyle/>
          <a:p>
            <a:pPr eaLnBrk="1" hangingPunct="1"/>
            <a:r>
              <a:rPr lang="en-US" altLang="en-US" b="1" smtClean="0">
                <a:solidFill>
                  <a:srgbClr val="0000FF"/>
                </a:solidFill>
              </a:rPr>
              <a:t>ISO 9001 </a:t>
            </a:r>
            <a:r>
              <a:rPr lang="en-US" altLang="en-US" smtClean="0"/>
              <a:t>requirements </a:t>
            </a:r>
          </a:p>
        </p:txBody>
      </p:sp>
      <p:sp>
        <p:nvSpPr>
          <p:cNvPr id="101379" name="Rectangle 3"/>
          <p:cNvSpPr>
            <a:spLocks noGrp="1" noChangeArrowheads="1"/>
          </p:cNvSpPr>
          <p:nvPr>
            <p:ph type="body" idx="1"/>
          </p:nvPr>
        </p:nvSpPr>
        <p:spPr/>
        <p:txBody>
          <a:bodyPr/>
          <a:lstStyle/>
          <a:p>
            <a:pPr marL="533400" indent="-533400" algn="l" rtl="0" eaLnBrk="1" hangingPunct="1">
              <a:lnSpc>
                <a:spcPct val="90000"/>
              </a:lnSpc>
              <a:buFontTx/>
              <a:buAutoNum type="arabicPeriod"/>
            </a:pPr>
            <a:r>
              <a:rPr lang="en-US" altLang="en-US" sz="2800" smtClean="0"/>
              <a:t>A set of procedures that cover all key processes in the business</a:t>
            </a:r>
            <a:r>
              <a:rPr lang="ar-SA" altLang="en-US" sz="2800" smtClean="0"/>
              <a:t>; </a:t>
            </a:r>
          </a:p>
          <a:p>
            <a:pPr marL="533400" indent="-533400" algn="l" rtl="0" eaLnBrk="1" hangingPunct="1">
              <a:lnSpc>
                <a:spcPct val="90000"/>
              </a:lnSpc>
              <a:buFontTx/>
              <a:buAutoNum type="arabicPeriod"/>
            </a:pPr>
            <a:r>
              <a:rPr lang="en-US" altLang="en-US" sz="2800" smtClean="0"/>
              <a:t>Monitoring processes to ensure they are effective</a:t>
            </a:r>
            <a:r>
              <a:rPr lang="ar-SA" altLang="en-US" sz="2800" smtClean="0"/>
              <a:t>; </a:t>
            </a:r>
          </a:p>
          <a:p>
            <a:pPr marL="533400" indent="-533400" algn="l" rtl="0" eaLnBrk="1" hangingPunct="1">
              <a:lnSpc>
                <a:spcPct val="90000"/>
              </a:lnSpc>
              <a:buFontTx/>
              <a:buAutoNum type="arabicPeriod"/>
            </a:pPr>
            <a:r>
              <a:rPr lang="en-US" altLang="en-US" sz="2800" smtClean="0"/>
              <a:t>Keeping adequate records</a:t>
            </a:r>
            <a:r>
              <a:rPr lang="ar-SA" altLang="en-US" sz="2800" smtClean="0"/>
              <a:t>; </a:t>
            </a:r>
          </a:p>
          <a:p>
            <a:pPr marL="533400" indent="-533400" algn="l" rtl="0" eaLnBrk="1" hangingPunct="1">
              <a:lnSpc>
                <a:spcPct val="90000"/>
              </a:lnSpc>
              <a:buFontTx/>
              <a:buAutoNum type="arabicPeriod"/>
            </a:pPr>
            <a:r>
              <a:rPr lang="en-US" altLang="en-US" sz="2800" smtClean="0"/>
              <a:t>Checking output for defects, with appropriate and corrective action where necessary</a:t>
            </a:r>
            <a:r>
              <a:rPr lang="ar-SA" altLang="en-US" sz="2800" smtClean="0"/>
              <a:t>; </a:t>
            </a:r>
          </a:p>
          <a:p>
            <a:pPr marL="533400" indent="-533400" algn="l" rtl="0" eaLnBrk="1" hangingPunct="1">
              <a:lnSpc>
                <a:spcPct val="90000"/>
              </a:lnSpc>
              <a:buFontTx/>
              <a:buAutoNum type="arabicPeriod"/>
            </a:pPr>
            <a:r>
              <a:rPr lang="en-US" altLang="en-US" sz="2800" smtClean="0"/>
              <a:t>Regularly reviewing individual processes and the quality system itself for effectiveness; and</a:t>
            </a:r>
            <a:r>
              <a:rPr lang="ar-SA" altLang="en-US" sz="2800" smtClean="0"/>
              <a:t> </a:t>
            </a:r>
          </a:p>
          <a:p>
            <a:pPr marL="533400" indent="-533400" algn="l" rtl="0" eaLnBrk="1" hangingPunct="1">
              <a:lnSpc>
                <a:spcPct val="90000"/>
              </a:lnSpc>
              <a:buFontTx/>
              <a:buAutoNum type="arabicPeriod"/>
            </a:pPr>
            <a:r>
              <a:rPr lang="en-US" altLang="en-US" sz="2800" smtClean="0"/>
              <a:t>Facilitating continual improvement</a:t>
            </a:r>
          </a:p>
        </p:txBody>
      </p:sp>
    </p:spTree>
    <p:extLst>
      <p:ext uri="{BB962C8B-B14F-4D97-AF65-F5344CB8AC3E}">
        <p14:creationId xmlns:p14="http://schemas.microsoft.com/office/powerpoint/2010/main" val="3504013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to="" calcmode="lin" valueType="num">
                                      <p:cBhvr>
                                        <p:cTn id="7" dur="1" fill="hold"/>
                                        <p:tgtEl>
                                          <p:spTgt spid="10137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 to="" calcmode="lin" valueType="num">
                                      <p:cBhvr>
                                        <p:cTn id="12" dur="1" fill="hold"/>
                                        <p:tgtEl>
                                          <p:spTgt spid="10137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 to="" calcmode="lin" valueType="num">
                                      <p:cBhvr>
                                        <p:cTn id="17" dur="1" fill="hold"/>
                                        <p:tgtEl>
                                          <p:spTgt spid="10137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 to="" calcmode="lin" valueType="num">
                                      <p:cBhvr>
                                        <p:cTn id="22" dur="1" fill="hold"/>
                                        <p:tgtEl>
                                          <p:spTgt spid="10137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 to="" calcmode="lin" valueType="num">
                                      <p:cBhvr>
                                        <p:cTn id="27" dur="1" fill="hold"/>
                                        <p:tgtEl>
                                          <p:spTgt spid="101379">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 to="" calcmode="lin" valueType="num">
                                      <p:cBhvr>
                                        <p:cTn id="32" dur="1" fill="hold"/>
                                        <p:tgtEl>
                                          <p:spTgt spid="10137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609600"/>
            <a:ext cx="8229600" cy="1143000"/>
          </a:xfrm>
        </p:spPr>
        <p:txBody>
          <a:bodyPr/>
          <a:lstStyle/>
          <a:p>
            <a:pPr eaLnBrk="1" hangingPunct="1"/>
            <a:r>
              <a:rPr lang="en-US" altLang="en-US" smtClean="0"/>
              <a:t>Understandings: </a:t>
            </a:r>
          </a:p>
        </p:txBody>
      </p:sp>
      <p:sp>
        <p:nvSpPr>
          <p:cNvPr id="100355" name="Rectangle 3"/>
          <p:cNvSpPr>
            <a:spLocks noGrp="1" noChangeArrowheads="1"/>
          </p:cNvSpPr>
          <p:nvPr>
            <p:ph type="body" idx="1"/>
          </p:nvPr>
        </p:nvSpPr>
        <p:spPr/>
        <p:txBody>
          <a:bodyPr/>
          <a:lstStyle/>
          <a:p>
            <a:pPr algn="l" rtl="0" eaLnBrk="1" hangingPunct="1">
              <a:lnSpc>
                <a:spcPct val="80000"/>
              </a:lnSpc>
            </a:pPr>
            <a:r>
              <a:rPr lang="en-US" altLang="en-US" sz="2800" smtClean="0"/>
              <a:t>A company or organization that has been independently audited and certified to be in conformance with ISO 9001 </a:t>
            </a:r>
            <a:r>
              <a:rPr lang="en-US" altLang="en-US" sz="2800" b="1" smtClean="0">
                <a:solidFill>
                  <a:srgbClr val="0000FF"/>
                </a:solidFill>
              </a:rPr>
              <a:t>may publicly state</a:t>
            </a:r>
            <a:r>
              <a:rPr lang="en-US" altLang="en-US" sz="2800" smtClean="0"/>
              <a:t> that it is "ISO 9001 certified" or "ISO 9001 registered." </a:t>
            </a:r>
          </a:p>
          <a:p>
            <a:pPr algn="l" rtl="0" eaLnBrk="1" hangingPunct="1">
              <a:lnSpc>
                <a:spcPct val="80000"/>
              </a:lnSpc>
            </a:pPr>
            <a:r>
              <a:rPr lang="en-US" altLang="en-US" sz="2800" smtClean="0"/>
              <a:t>Certification to an ISO 9000 standard </a:t>
            </a:r>
            <a:r>
              <a:rPr lang="en-US" altLang="en-US" sz="2800" b="1" smtClean="0">
                <a:solidFill>
                  <a:srgbClr val="FF0000"/>
                </a:solidFill>
              </a:rPr>
              <a:t>does not guarantee</a:t>
            </a:r>
            <a:r>
              <a:rPr lang="en-US" altLang="en-US" sz="2800" smtClean="0"/>
              <a:t> the compliance (and therefore the quality) of end products and services; </a:t>
            </a:r>
            <a:r>
              <a:rPr lang="en-US" altLang="en-US" sz="2800" b="1" smtClean="0">
                <a:solidFill>
                  <a:srgbClr val="0000FF"/>
                </a:solidFill>
              </a:rPr>
              <a:t>rather, it certifies that consistent business processes are being applied. </a:t>
            </a:r>
          </a:p>
          <a:p>
            <a:pPr algn="l" rtl="0" eaLnBrk="1" hangingPunct="1">
              <a:lnSpc>
                <a:spcPct val="80000"/>
              </a:lnSpc>
            </a:pPr>
            <a:r>
              <a:rPr lang="en-US" altLang="en-US" sz="2800" smtClean="0"/>
              <a:t>Indeed, </a:t>
            </a:r>
            <a:r>
              <a:rPr lang="en-US" altLang="en-US" sz="2800" b="1" smtClean="0">
                <a:solidFill>
                  <a:srgbClr val="006600"/>
                </a:solidFill>
              </a:rPr>
              <a:t>some companies enter the ISO 9001 certification as a marketing tool</a:t>
            </a:r>
            <a:r>
              <a:rPr lang="ar-SA" altLang="en-US" sz="2800" b="1" smtClean="0">
                <a:solidFill>
                  <a:srgbClr val="006600"/>
                </a:solidFill>
              </a:rPr>
              <a:t>.</a:t>
            </a:r>
            <a:endParaRPr lang="en-US" altLang="en-US" sz="2800" b="1" smtClean="0">
              <a:solidFill>
                <a:srgbClr val="006600"/>
              </a:solidFill>
            </a:endParaRPr>
          </a:p>
        </p:txBody>
      </p:sp>
    </p:spTree>
    <p:extLst>
      <p:ext uri="{BB962C8B-B14F-4D97-AF65-F5344CB8AC3E}">
        <p14:creationId xmlns:p14="http://schemas.microsoft.com/office/powerpoint/2010/main" val="1875806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to="" calcmode="lin" valueType="num">
                                      <p:cBhvr>
                                        <p:cTn id="7" dur="1" fill="hold"/>
                                        <p:tgtEl>
                                          <p:spTgt spid="1003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 to="" calcmode="lin" valueType="num">
                                      <p:cBhvr>
                                        <p:cTn id="12" dur="1" fill="hold"/>
                                        <p:tgtEl>
                                          <p:spTgt spid="10035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 to="" calcmode="lin" valueType="num">
                                      <p:cBhvr>
                                        <p:cTn id="17" dur="1" fill="hold"/>
                                        <p:tgtEl>
                                          <p:spTgt spid="10035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endParaRPr lang="en-US" altLang="en-US" smtClean="0"/>
          </a:p>
        </p:txBody>
      </p:sp>
      <p:sp>
        <p:nvSpPr>
          <p:cNvPr id="102403" name="Rectangle 3"/>
          <p:cNvSpPr>
            <a:spLocks noGrp="1" noChangeArrowheads="1"/>
          </p:cNvSpPr>
          <p:nvPr>
            <p:ph type="body" idx="1"/>
          </p:nvPr>
        </p:nvSpPr>
        <p:spPr/>
        <p:txBody>
          <a:bodyPr/>
          <a:lstStyle/>
          <a:p>
            <a:pPr algn="l" rtl="0" eaLnBrk="1" hangingPunct="1"/>
            <a:r>
              <a:rPr lang="en-US" altLang="en-US" sz="2800" smtClean="0"/>
              <a:t>Although the standards originated in</a:t>
            </a:r>
            <a:r>
              <a:rPr lang="ar-SA" altLang="en-US" sz="2800" smtClean="0"/>
              <a:t> </a:t>
            </a:r>
            <a:r>
              <a:rPr lang="en-US" altLang="en-US" sz="2800" smtClean="0"/>
              <a:t>manufacturing</a:t>
            </a:r>
            <a:r>
              <a:rPr lang="ar-SA" altLang="en-US" sz="2800" smtClean="0"/>
              <a:t>, </a:t>
            </a:r>
            <a:r>
              <a:rPr lang="en-US" altLang="en-US" sz="2800" smtClean="0"/>
              <a:t>they are now employed across a wide range of other types of organizations. </a:t>
            </a:r>
          </a:p>
          <a:p>
            <a:pPr algn="l" rtl="0" eaLnBrk="1" hangingPunct="1"/>
            <a:r>
              <a:rPr lang="en-US" altLang="en-US" sz="2800" b="1" smtClean="0">
                <a:solidFill>
                  <a:srgbClr val="006600"/>
                </a:solidFill>
              </a:rPr>
              <a:t>A "product", in ISO vocabulary, can mean a physical object, or services, or</a:t>
            </a:r>
            <a:r>
              <a:rPr lang="ar-SA" altLang="en-US" sz="2800" b="1" smtClean="0">
                <a:solidFill>
                  <a:srgbClr val="006600"/>
                </a:solidFill>
              </a:rPr>
              <a:t> </a:t>
            </a:r>
            <a:r>
              <a:rPr lang="en-US" altLang="en-US" sz="2800" b="1" smtClean="0">
                <a:solidFill>
                  <a:srgbClr val="006600"/>
                </a:solidFill>
              </a:rPr>
              <a:t>software</a:t>
            </a:r>
            <a:r>
              <a:rPr lang="ar-SA" altLang="en-US" sz="2800" b="1" smtClean="0">
                <a:solidFill>
                  <a:srgbClr val="006600"/>
                </a:solidFill>
              </a:rPr>
              <a:t>. </a:t>
            </a:r>
            <a:endParaRPr lang="en-US" altLang="en-US" sz="2800" b="1" smtClean="0">
              <a:solidFill>
                <a:srgbClr val="006600"/>
              </a:solidFill>
            </a:endParaRPr>
          </a:p>
          <a:p>
            <a:pPr algn="l" rtl="0" eaLnBrk="1" hangingPunct="1"/>
            <a:r>
              <a:rPr lang="en-US" altLang="en-US" sz="2800" smtClean="0"/>
              <a:t>In fact, according to ISO in 2004</a:t>
            </a:r>
            <a:r>
              <a:rPr lang="ar-SA" altLang="en-US" sz="2800" smtClean="0"/>
              <a:t>, </a:t>
            </a:r>
            <a:r>
              <a:rPr lang="ar-SA" altLang="en-US" sz="2800" i="1" smtClean="0"/>
              <a:t>"</a:t>
            </a:r>
            <a:r>
              <a:rPr lang="en-US" altLang="en-US" sz="2800" b="1" i="1" smtClean="0">
                <a:solidFill>
                  <a:srgbClr val="0000FF"/>
                </a:solidFill>
              </a:rPr>
              <a:t>service sectors now account</a:t>
            </a:r>
            <a:r>
              <a:rPr lang="en-US" altLang="en-US" sz="2800" i="1" smtClean="0"/>
              <a:t> by far for the highest number of ISO 9001:2000 certificates - about </a:t>
            </a:r>
            <a:r>
              <a:rPr lang="en-US" altLang="en-US" sz="2800" b="1" i="1" smtClean="0">
                <a:solidFill>
                  <a:srgbClr val="0000FF"/>
                </a:solidFill>
              </a:rPr>
              <a:t>31%</a:t>
            </a:r>
            <a:r>
              <a:rPr lang="en-US" altLang="en-US" sz="2800" i="1" smtClean="0"/>
              <a:t> of the total</a:t>
            </a:r>
            <a:r>
              <a:rPr lang="ar-SA" altLang="en-US" sz="2800" i="1" smtClean="0"/>
              <a:t>."</a:t>
            </a:r>
            <a:endParaRPr lang="ar-SA" altLang="en-US" sz="2800" smtClean="0"/>
          </a:p>
          <a:p>
            <a:pPr eaLnBrk="1" hangingPunct="1"/>
            <a:endParaRPr lang="en-US" altLang="en-US" sz="2800" smtClean="0"/>
          </a:p>
        </p:txBody>
      </p:sp>
    </p:spTree>
    <p:extLst>
      <p:ext uri="{BB962C8B-B14F-4D97-AF65-F5344CB8AC3E}">
        <p14:creationId xmlns:p14="http://schemas.microsoft.com/office/powerpoint/2010/main" val="2284729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to="" calcmode="lin" valueType="num">
                                      <p:cBhvr>
                                        <p:cTn id="7" dur="1" fill="hold"/>
                                        <p:tgtEl>
                                          <p:spTgt spid="1024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 to="" calcmode="lin" valueType="num">
                                      <p:cBhvr>
                                        <p:cTn id="12" dur="1" fill="hold"/>
                                        <p:tgtEl>
                                          <p:spTgt spid="10240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 to="" calcmode="lin" valueType="num">
                                      <p:cBhvr>
                                        <p:cTn id="17" dur="1" fill="hold"/>
                                        <p:tgtEl>
                                          <p:spTgt spid="1024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3400" y="762000"/>
            <a:ext cx="8001000" cy="762000"/>
          </a:xfrm>
        </p:spPr>
        <p:txBody>
          <a:bodyPr>
            <a:normAutofit fontScale="90000"/>
          </a:bodyPr>
          <a:lstStyle/>
          <a:p>
            <a:pPr eaLnBrk="1" hangingPunct="1"/>
            <a:r>
              <a:rPr lang="en-US" altLang="en-US" sz="4000" b="1" smtClean="0">
                <a:solidFill>
                  <a:srgbClr val="FF0000"/>
                </a:solidFill>
              </a:rPr>
              <a:t>The standard specifies </a:t>
            </a:r>
            <a:r>
              <a:rPr lang="en-US" altLang="en-US" sz="4000" b="1" smtClean="0">
                <a:solidFill>
                  <a:srgbClr val="0000FF"/>
                </a:solidFill>
              </a:rPr>
              <a:t>six</a:t>
            </a:r>
            <a:r>
              <a:rPr lang="en-US" altLang="en-US" sz="4000" b="1" smtClean="0">
                <a:solidFill>
                  <a:srgbClr val="FF0000"/>
                </a:solidFill>
              </a:rPr>
              <a:t> compulsory documents:</a:t>
            </a:r>
          </a:p>
        </p:txBody>
      </p:sp>
      <p:sp>
        <p:nvSpPr>
          <p:cNvPr id="92163" name="Rectangle 3"/>
          <p:cNvSpPr>
            <a:spLocks noGrp="1" noChangeArrowheads="1"/>
          </p:cNvSpPr>
          <p:nvPr>
            <p:ph type="body" idx="1"/>
          </p:nvPr>
        </p:nvSpPr>
        <p:spPr/>
        <p:txBody>
          <a:bodyPr/>
          <a:lstStyle/>
          <a:p>
            <a:pPr marL="533400" indent="-533400" algn="l" rtl="0" eaLnBrk="1" hangingPunct="1">
              <a:lnSpc>
                <a:spcPct val="90000"/>
              </a:lnSpc>
              <a:buFontTx/>
              <a:buAutoNum type="arabicPeriod"/>
            </a:pPr>
            <a:r>
              <a:rPr lang="en-US" altLang="en-US" sz="2800" smtClean="0"/>
              <a:t>Control of Documents (4.2.3)</a:t>
            </a:r>
            <a:endParaRPr lang="ar-SA" altLang="en-US" sz="2800" smtClean="0"/>
          </a:p>
          <a:p>
            <a:pPr marL="533400" indent="-533400" algn="l" rtl="0" eaLnBrk="1" hangingPunct="1">
              <a:lnSpc>
                <a:spcPct val="90000"/>
              </a:lnSpc>
              <a:buFontTx/>
              <a:buAutoNum type="arabicPeriod"/>
            </a:pPr>
            <a:r>
              <a:rPr lang="en-US" altLang="en-US" sz="2800" smtClean="0"/>
              <a:t>Control of Records (4.2.4</a:t>
            </a:r>
            <a:r>
              <a:rPr lang="ar-JO" altLang="en-US" sz="2800" smtClean="0"/>
              <a:t>(</a:t>
            </a:r>
          </a:p>
          <a:p>
            <a:pPr marL="533400" indent="-533400" algn="l" rtl="0" eaLnBrk="1" hangingPunct="1">
              <a:lnSpc>
                <a:spcPct val="90000"/>
              </a:lnSpc>
              <a:buFontTx/>
              <a:buAutoNum type="arabicPeriod"/>
            </a:pPr>
            <a:r>
              <a:rPr lang="en-US" altLang="en-US" sz="2800" smtClean="0"/>
              <a:t>Internal Audits (8.2.2)</a:t>
            </a:r>
            <a:endParaRPr lang="ar-SA" altLang="en-US" sz="2800" smtClean="0"/>
          </a:p>
          <a:p>
            <a:pPr marL="533400" indent="-533400" algn="l" rtl="0" eaLnBrk="1" hangingPunct="1">
              <a:lnSpc>
                <a:spcPct val="90000"/>
              </a:lnSpc>
              <a:buFontTx/>
              <a:buAutoNum type="arabicPeriod"/>
            </a:pPr>
            <a:r>
              <a:rPr lang="en-US" altLang="en-US" sz="2800" smtClean="0"/>
              <a:t>Control of Nonconforming Product / Service (8.3</a:t>
            </a:r>
            <a:r>
              <a:rPr lang="ar-JO" altLang="en-US" sz="2800" smtClean="0"/>
              <a:t>(</a:t>
            </a:r>
            <a:endParaRPr lang="ar-SA" altLang="en-US" sz="2800" smtClean="0"/>
          </a:p>
          <a:p>
            <a:pPr marL="533400" indent="-533400" algn="l" rtl="0" eaLnBrk="1" hangingPunct="1">
              <a:lnSpc>
                <a:spcPct val="90000"/>
              </a:lnSpc>
              <a:buFontTx/>
              <a:buAutoNum type="arabicPeriod"/>
            </a:pPr>
            <a:r>
              <a:rPr lang="en-US" altLang="en-US" sz="2800" smtClean="0"/>
              <a:t>Corrective Action (8.5.2</a:t>
            </a:r>
            <a:r>
              <a:rPr lang="ar-JO" altLang="en-US" sz="2800" smtClean="0"/>
              <a:t>(</a:t>
            </a:r>
            <a:endParaRPr lang="ar-SA" altLang="en-US" sz="2800" smtClean="0"/>
          </a:p>
          <a:p>
            <a:pPr marL="533400" indent="-533400" algn="l" rtl="0" eaLnBrk="1" hangingPunct="1">
              <a:lnSpc>
                <a:spcPct val="90000"/>
              </a:lnSpc>
              <a:buFontTx/>
              <a:buAutoNum type="arabicPeriod"/>
            </a:pPr>
            <a:r>
              <a:rPr lang="en-US" altLang="en-US" sz="2800" smtClean="0"/>
              <a:t>Preventive Action (8.5.3</a:t>
            </a:r>
            <a:r>
              <a:rPr lang="ar-JO" altLang="en-US" sz="2800" smtClean="0"/>
              <a:t>(</a:t>
            </a:r>
            <a:endParaRPr lang="ar-SA" altLang="en-US" sz="2800" smtClean="0"/>
          </a:p>
          <a:p>
            <a:pPr marL="533400" indent="-533400" algn="l" rtl="0" eaLnBrk="1" hangingPunct="1">
              <a:lnSpc>
                <a:spcPct val="90000"/>
              </a:lnSpc>
              <a:buFontTx/>
              <a:buNone/>
            </a:pPr>
            <a:r>
              <a:rPr lang="en-US" altLang="en-US" sz="2800" smtClean="0"/>
              <a:t>In addition to these, ISO 9001:2000 </a:t>
            </a:r>
            <a:r>
              <a:rPr lang="en-US" altLang="en-US" sz="2800" smtClean="0">
                <a:solidFill>
                  <a:srgbClr val="0000FF"/>
                </a:solidFill>
              </a:rPr>
              <a:t>requires a Quality Policy and Quality Manual (which may or may not include the above documents</a:t>
            </a:r>
            <a:r>
              <a:rPr lang="ar-JO" altLang="en-US" sz="2800" smtClean="0">
                <a:solidFill>
                  <a:srgbClr val="0000FF"/>
                </a:solidFill>
              </a:rPr>
              <a:t>(</a:t>
            </a:r>
            <a:r>
              <a:rPr lang="ar-SA" altLang="en-US" sz="2800" smtClean="0">
                <a:solidFill>
                  <a:srgbClr val="0000FF"/>
                </a:solidFill>
              </a:rPr>
              <a:t>.</a:t>
            </a:r>
            <a:endParaRPr lang="en-US" altLang="en-US" sz="2800" smtClean="0">
              <a:solidFill>
                <a:srgbClr val="0000FF"/>
              </a:solidFill>
            </a:endParaRPr>
          </a:p>
        </p:txBody>
      </p:sp>
    </p:spTree>
    <p:extLst>
      <p:ext uri="{BB962C8B-B14F-4D97-AF65-F5344CB8AC3E}">
        <p14:creationId xmlns:p14="http://schemas.microsoft.com/office/powerpoint/2010/main" val="236956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to="" calcmode="lin" valueType="num">
                                      <p:cBhvr>
                                        <p:cTn id="7" dur="1" fill="hold"/>
                                        <p:tgtEl>
                                          <p:spTgt spid="921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 to="" calcmode="lin" valueType="num">
                                      <p:cBhvr>
                                        <p:cTn id="12" dur="1" fill="hold"/>
                                        <p:tgtEl>
                                          <p:spTgt spid="9216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 to="" calcmode="lin" valueType="num">
                                      <p:cBhvr>
                                        <p:cTn id="17" dur="1" fill="hold"/>
                                        <p:tgtEl>
                                          <p:spTgt spid="9216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 to="" calcmode="lin" valueType="num">
                                      <p:cBhvr>
                                        <p:cTn id="22" dur="1" fill="hold"/>
                                        <p:tgtEl>
                                          <p:spTgt spid="9216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92163">
                                            <p:txEl>
                                              <p:pRg st="4" end="4"/>
                                            </p:txEl>
                                          </p:spTgt>
                                        </p:tgtEl>
                                        <p:attrNameLst>
                                          <p:attrName>style.visibility</p:attrName>
                                        </p:attrNameLst>
                                      </p:cBhvr>
                                      <p:to>
                                        <p:strVal val="visible"/>
                                      </p:to>
                                    </p:set>
                                    <p:anim to="" calcmode="lin" valueType="num">
                                      <p:cBhvr>
                                        <p:cTn id="27" dur="1" fill="hold"/>
                                        <p:tgtEl>
                                          <p:spTgt spid="9216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2163">
                                            <p:txEl>
                                              <p:pRg st="5" end="5"/>
                                            </p:txEl>
                                          </p:spTgt>
                                        </p:tgtEl>
                                        <p:attrNameLst>
                                          <p:attrName>style.visibility</p:attrName>
                                        </p:attrNameLst>
                                      </p:cBhvr>
                                      <p:to>
                                        <p:strVal val="visible"/>
                                      </p:to>
                                    </p:set>
                                    <p:anim to="" calcmode="lin" valueType="num">
                                      <p:cBhvr>
                                        <p:cTn id="32" dur="1" fill="hold"/>
                                        <p:tgtEl>
                                          <p:spTgt spid="9216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92163">
                                            <p:txEl>
                                              <p:pRg st="6" end="6"/>
                                            </p:txEl>
                                          </p:spTgt>
                                        </p:tgtEl>
                                        <p:attrNameLst>
                                          <p:attrName>style.visibility</p:attrName>
                                        </p:attrNameLst>
                                      </p:cBhvr>
                                      <p:to>
                                        <p:strVal val="visible"/>
                                      </p:to>
                                    </p:set>
                                    <p:anim to="" calcmode="lin" valueType="num">
                                      <p:cBhvr>
                                        <p:cTn id="37" dur="1" fill="hold"/>
                                        <p:tgtEl>
                                          <p:spTgt spid="9216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990600"/>
            <a:ext cx="8305800" cy="533400"/>
          </a:xfrm>
        </p:spPr>
        <p:txBody>
          <a:bodyPr>
            <a:normAutofit fontScale="90000"/>
          </a:bodyPr>
          <a:lstStyle/>
          <a:p>
            <a:pPr eaLnBrk="1" hangingPunct="1"/>
            <a:r>
              <a:rPr lang="en-US" altLang="en-US" sz="3600" b="1" smtClean="0"/>
              <a:t>Summary of ISO 9001:2000 in </a:t>
            </a:r>
            <a:r>
              <a:rPr lang="en-US" altLang="en-US" sz="3600" b="1" smtClean="0">
                <a:solidFill>
                  <a:srgbClr val="0000FF"/>
                </a:solidFill>
              </a:rPr>
              <a:t>informal</a:t>
            </a:r>
            <a:r>
              <a:rPr lang="en-US" altLang="en-US" sz="3600" b="1" smtClean="0"/>
              <a:t> language</a:t>
            </a:r>
          </a:p>
        </p:txBody>
      </p:sp>
      <p:sp>
        <p:nvSpPr>
          <p:cNvPr id="104451" name="Rectangle 3"/>
          <p:cNvSpPr>
            <a:spLocks noGrp="1" noChangeArrowheads="1"/>
          </p:cNvSpPr>
          <p:nvPr>
            <p:ph type="body" idx="1"/>
          </p:nvPr>
        </p:nvSpPr>
        <p:spPr/>
        <p:txBody>
          <a:bodyPr/>
          <a:lstStyle/>
          <a:p>
            <a:pPr algn="l" rtl="0" eaLnBrk="1" hangingPunct="1"/>
            <a:r>
              <a:rPr lang="en-US" altLang="en-US" smtClean="0"/>
              <a:t>The quality policy is a formal statement from management, closely linked to the business and marketing plan and to customer needs. </a:t>
            </a:r>
          </a:p>
          <a:p>
            <a:pPr algn="l" rtl="0" eaLnBrk="1" hangingPunct="1"/>
            <a:r>
              <a:rPr lang="en-US" altLang="en-US" smtClean="0"/>
              <a:t>The quality policy is understood and followed at all levels and by all employees. </a:t>
            </a:r>
          </a:p>
          <a:p>
            <a:pPr algn="l" rtl="0" eaLnBrk="1" hangingPunct="1"/>
            <a:r>
              <a:rPr lang="en-US" altLang="en-US" smtClean="0"/>
              <a:t>Each employee needs measurable objectives to work towards</a:t>
            </a:r>
            <a:r>
              <a:rPr lang="ar-SA" altLang="en-US" smtClean="0"/>
              <a:t>. </a:t>
            </a:r>
          </a:p>
          <a:p>
            <a:pPr eaLnBrk="1" hangingPunct="1"/>
            <a:endParaRPr lang="en-US" altLang="en-US" smtClean="0"/>
          </a:p>
        </p:txBody>
      </p:sp>
    </p:spTree>
    <p:extLst>
      <p:ext uri="{BB962C8B-B14F-4D97-AF65-F5344CB8AC3E}">
        <p14:creationId xmlns:p14="http://schemas.microsoft.com/office/powerpoint/2010/main" val="1459564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to="" calcmode="lin" valueType="num">
                                      <p:cBhvr>
                                        <p:cTn id="7" dur="1" fill="hold"/>
                                        <p:tgtEl>
                                          <p:spTgt spid="1044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 to="" calcmode="lin" valueType="num">
                                      <p:cBhvr>
                                        <p:cTn id="12" dur="1" fill="hold"/>
                                        <p:tgtEl>
                                          <p:spTgt spid="10445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 to="" calcmode="lin" valueType="num">
                                      <p:cBhvr>
                                        <p:cTn id="17" dur="1" fill="hold"/>
                                        <p:tgtEl>
                                          <p:spTgt spid="10445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endParaRPr lang="en-US" altLang="en-US" smtClean="0"/>
          </a:p>
        </p:txBody>
      </p:sp>
      <p:sp>
        <p:nvSpPr>
          <p:cNvPr id="149507" name="Rectangle 3"/>
          <p:cNvSpPr>
            <a:spLocks noGrp="1" noChangeArrowheads="1"/>
          </p:cNvSpPr>
          <p:nvPr>
            <p:ph type="body" idx="1"/>
          </p:nvPr>
        </p:nvSpPr>
        <p:spPr/>
        <p:txBody>
          <a:bodyPr/>
          <a:lstStyle/>
          <a:p>
            <a:pPr algn="l" rtl="0" eaLnBrk="1" hangingPunct="1"/>
            <a:r>
              <a:rPr lang="en-US" altLang="en-US" smtClean="0"/>
              <a:t>Decisions about the quality system are made based on recorded data and the system is regularly audited and evaluated for conformance and effectiveness</a:t>
            </a:r>
            <a:r>
              <a:rPr lang="ar-SA" altLang="en-US" smtClean="0"/>
              <a:t>. </a:t>
            </a:r>
          </a:p>
          <a:p>
            <a:pPr algn="l" rtl="0" eaLnBrk="1" hangingPunct="1"/>
            <a:r>
              <a:rPr lang="en-US" altLang="en-US" smtClean="0"/>
              <a:t>Records should show how and where raw materials and products were processed, to allow products and problems to be traced to the source</a:t>
            </a:r>
            <a:r>
              <a:rPr lang="ar-SA" altLang="en-US" smtClean="0"/>
              <a:t>. </a:t>
            </a:r>
          </a:p>
          <a:p>
            <a:pPr eaLnBrk="1" hangingPunct="1"/>
            <a:endParaRPr lang="en-US" altLang="en-US" smtClean="0"/>
          </a:p>
        </p:txBody>
      </p:sp>
    </p:spTree>
    <p:extLst>
      <p:ext uri="{BB962C8B-B14F-4D97-AF65-F5344CB8AC3E}">
        <p14:creationId xmlns:p14="http://schemas.microsoft.com/office/powerpoint/2010/main" val="1982529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to="" calcmode="lin" valueType="num">
                                      <p:cBhvr>
                                        <p:cTn id="7" dur="1" fill="hold"/>
                                        <p:tgtEl>
                                          <p:spTgt spid="149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9507">
                                            <p:txEl>
                                              <p:pRg st="1" end="1"/>
                                            </p:txEl>
                                          </p:spTgt>
                                        </p:tgtEl>
                                        <p:attrNameLst>
                                          <p:attrName>style.visibility</p:attrName>
                                        </p:attrNameLst>
                                      </p:cBhvr>
                                      <p:to>
                                        <p:strVal val="visible"/>
                                      </p:to>
                                    </p:set>
                                    <p:anim to="" calcmode="lin" valueType="num">
                                      <p:cBhvr>
                                        <p:cTn id="12" dur="1" fill="hold"/>
                                        <p:tgtEl>
                                          <p:spTgt spid="14950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endParaRPr lang="en-US" altLang="en-US" smtClean="0"/>
          </a:p>
        </p:txBody>
      </p:sp>
      <p:sp>
        <p:nvSpPr>
          <p:cNvPr id="105475" name="Rectangle 3"/>
          <p:cNvSpPr>
            <a:spLocks noGrp="1" noChangeArrowheads="1"/>
          </p:cNvSpPr>
          <p:nvPr>
            <p:ph type="body" idx="1"/>
          </p:nvPr>
        </p:nvSpPr>
        <p:spPr/>
        <p:txBody>
          <a:bodyPr/>
          <a:lstStyle/>
          <a:p>
            <a:pPr algn="l" rtl="0" eaLnBrk="1" hangingPunct="1"/>
            <a:r>
              <a:rPr lang="en-US" altLang="en-US" sz="2800" b="1" smtClean="0">
                <a:solidFill>
                  <a:srgbClr val="FF0000"/>
                </a:solidFill>
              </a:rPr>
              <a:t>You need a documented procedure</a:t>
            </a:r>
            <a:r>
              <a:rPr lang="en-US" altLang="en-US" sz="2800" smtClean="0"/>
              <a:t> to control quality documents in your company. </a:t>
            </a:r>
          </a:p>
          <a:p>
            <a:pPr algn="l" rtl="0" eaLnBrk="1" hangingPunct="1"/>
            <a:r>
              <a:rPr lang="en-US" altLang="en-US" sz="2800" smtClean="0">
                <a:solidFill>
                  <a:srgbClr val="FF0000"/>
                </a:solidFill>
              </a:rPr>
              <a:t>Everyone must have access to up-to-date documents and be aware of how to use them</a:t>
            </a:r>
            <a:r>
              <a:rPr lang="ar-SA" altLang="en-US" sz="2800" smtClean="0">
                <a:solidFill>
                  <a:srgbClr val="FF0000"/>
                </a:solidFill>
              </a:rPr>
              <a:t>. </a:t>
            </a:r>
          </a:p>
          <a:p>
            <a:pPr algn="l" rtl="0" eaLnBrk="1" hangingPunct="1"/>
            <a:r>
              <a:rPr lang="en-US" altLang="en-US" sz="2800" smtClean="0"/>
              <a:t>To maintain the quality system and produce conforming product, </a:t>
            </a:r>
            <a:r>
              <a:rPr lang="en-US" altLang="en-US" sz="2800" b="1" smtClean="0">
                <a:solidFill>
                  <a:srgbClr val="FF0000"/>
                </a:solidFill>
              </a:rPr>
              <a:t>you need to provide suitable</a:t>
            </a:r>
            <a:r>
              <a:rPr lang="en-US" altLang="en-US" sz="2800" smtClean="0"/>
              <a:t> infrastructure, resources, information, equipment, measuring and monitoring devices, and environmental conditions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338696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to="" calcmode="lin" valueType="num">
                                      <p:cBhvr>
                                        <p:cTn id="7" dur="1" fill="hold"/>
                                        <p:tgtEl>
                                          <p:spTgt spid="10547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 to="" calcmode="lin" valueType="num">
                                      <p:cBhvr>
                                        <p:cTn id="12" dur="1" fill="hold"/>
                                        <p:tgtEl>
                                          <p:spTgt spid="10547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 to="" calcmode="lin" valueType="num">
                                      <p:cBhvr>
                                        <p:cTn id="17" dur="1" fill="hold"/>
                                        <p:tgtEl>
                                          <p:spTgt spid="1054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endParaRPr lang="en-US" altLang="en-US" smtClean="0"/>
          </a:p>
        </p:txBody>
      </p:sp>
      <p:sp>
        <p:nvSpPr>
          <p:cNvPr id="129027" name="Rectangle 3"/>
          <p:cNvSpPr>
            <a:spLocks noGrp="1" noChangeArrowheads="1"/>
          </p:cNvSpPr>
          <p:nvPr>
            <p:ph type="body" idx="1"/>
          </p:nvPr>
        </p:nvSpPr>
        <p:spPr/>
        <p:txBody>
          <a:bodyPr/>
          <a:lstStyle/>
          <a:p>
            <a:pPr algn="l" rtl="0" eaLnBrk="1" hangingPunct="1"/>
            <a:r>
              <a:rPr lang="en-US" altLang="en-US" sz="2800" b="1" smtClean="0">
                <a:solidFill>
                  <a:srgbClr val="FF0000"/>
                </a:solidFill>
              </a:rPr>
              <a:t>You need to map out all key processes</a:t>
            </a:r>
            <a:r>
              <a:rPr lang="en-US" altLang="en-US" sz="2800" smtClean="0"/>
              <a:t> in your company; control them by monitoring, measurement and analysis; and </a:t>
            </a:r>
            <a:r>
              <a:rPr lang="en-US" altLang="en-US" sz="2800" b="1" smtClean="0">
                <a:solidFill>
                  <a:srgbClr val="FF0000"/>
                </a:solidFill>
              </a:rPr>
              <a:t>ensure that product quality objectives are met. </a:t>
            </a:r>
          </a:p>
          <a:p>
            <a:pPr algn="l" rtl="0" eaLnBrk="1" hangingPunct="1"/>
            <a:r>
              <a:rPr lang="en-US" altLang="en-US" sz="2800" smtClean="0"/>
              <a:t>If you can’t monitor a process by measurement, then </a:t>
            </a:r>
            <a:r>
              <a:rPr lang="en-US" altLang="en-US" sz="2800" b="1" smtClean="0">
                <a:solidFill>
                  <a:srgbClr val="FF0000"/>
                </a:solidFill>
              </a:rPr>
              <a:t>make sure the process is well enough defined</a:t>
            </a:r>
            <a:r>
              <a:rPr lang="en-US" altLang="en-US" sz="2800" smtClean="0"/>
              <a:t> that you can make adjustments if the product does not meet user needs</a:t>
            </a:r>
          </a:p>
        </p:txBody>
      </p:sp>
    </p:spTree>
    <p:extLst>
      <p:ext uri="{BB962C8B-B14F-4D97-AF65-F5344CB8AC3E}">
        <p14:creationId xmlns:p14="http://schemas.microsoft.com/office/powerpoint/2010/main" val="150761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to="" calcmode="lin" valueType="num">
                                      <p:cBhvr>
                                        <p:cTn id="7" dur="1" fill="hold"/>
                                        <p:tgtEl>
                                          <p:spTgt spid="1290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 to="" calcmode="lin" valueType="num">
                                      <p:cBhvr>
                                        <p:cTn id="12" dur="1" fill="hold"/>
                                        <p:tgtEl>
                                          <p:spTgt spid="12902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endParaRPr lang="en-US" altLang="en-US" smtClean="0"/>
          </a:p>
        </p:txBody>
      </p:sp>
      <p:sp>
        <p:nvSpPr>
          <p:cNvPr id="106499" name="Rectangle 3"/>
          <p:cNvSpPr>
            <a:spLocks noGrp="1" noChangeArrowheads="1"/>
          </p:cNvSpPr>
          <p:nvPr>
            <p:ph type="body" idx="1"/>
          </p:nvPr>
        </p:nvSpPr>
        <p:spPr/>
        <p:txBody>
          <a:bodyPr/>
          <a:lstStyle/>
          <a:p>
            <a:pPr algn="l" rtl="0" eaLnBrk="1" hangingPunct="1"/>
            <a:r>
              <a:rPr lang="en-US" altLang="en-US" sz="2800" smtClean="0"/>
              <a:t>For each product your company makes, </a:t>
            </a:r>
            <a:r>
              <a:rPr lang="en-US" altLang="en-US" sz="2800" b="1" smtClean="0">
                <a:solidFill>
                  <a:srgbClr val="FF0000"/>
                </a:solidFill>
              </a:rPr>
              <a:t>you need to establish quality objectives; plan processes; and document and measure results</a:t>
            </a:r>
            <a:r>
              <a:rPr lang="en-US" altLang="en-US" sz="2800" smtClean="0"/>
              <a:t> to use as a tool for improvement. </a:t>
            </a:r>
          </a:p>
          <a:p>
            <a:pPr algn="l" rtl="0" eaLnBrk="1" hangingPunct="1"/>
            <a:r>
              <a:rPr lang="en-US" altLang="en-US" sz="2800" smtClean="0"/>
              <a:t>For each process, </a:t>
            </a:r>
            <a:r>
              <a:rPr lang="en-US" altLang="en-US" sz="2800" b="1" smtClean="0">
                <a:solidFill>
                  <a:srgbClr val="FF0000"/>
                </a:solidFill>
              </a:rPr>
              <a:t>determine what kind of procedural documentation is required</a:t>
            </a:r>
            <a:r>
              <a:rPr lang="en-US" altLang="en-US" sz="2800" smtClean="0"/>
              <a:t> (note: a “product” is hardware, software, services, processed materials, or a combination of these</a:t>
            </a:r>
            <a:r>
              <a:rPr lang="ar-JO" altLang="en-US" sz="2800" smtClean="0"/>
              <a:t>(</a:t>
            </a:r>
            <a:r>
              <a:rPr lang="ar-SA" altLang="en-US" sz="2800" smtClean="0"/>
              <a:t>. </a:t>
            </a:r>
          </a:p>
          <a:p>
            <a:pPr algn="l" rtl="0" eaLnBrk="1" hangingPunct="1"/>
            <a:endParaRPr lang="en-US" altLang="en-US" sz="2800" smtClean="0"/>
          </a:p>
        </p:txBody>
      </p:sp>
    </p:spTree>
    <p:extLst>
      <p:ext uri="{BB962C8B-B14F-4D97-AF65-F5344CB8AC3E}">
        <p14:creationId xmlns:p14="http://schemas.microsoft.com/office/powerpoint/2010/main" val="3128585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to="" calcmode="lin" valueType="num">
                                      <p:cBhvr>
                                        <p:cTn id="7" dur="1" fill="hold"/>
                                        <p:tgtEl>
                                          <p:spTgt spid="1064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 to="" calcmode="lin" valueType="num">
                                      <p:cBhvr>
                                        <p:cTn id="12" dur="1" fill="hold"/>
                                        <p:tgtEl>
                                          <p:spTgt spid="10649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endParaRPr lang="en-US" altLang="en-US" smtClean="0"/>
          </a:p>
        </p:txBody>
      </p:sp>
      <p:sp>
        <p:nvSpPr>
          <p:cNvPr id="71683"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You need to </a:t>
            </a:r>
            <a:r>
              <a:rPr lang="en-US" altLang="en-US" b="1" smtClean="0">
                <a:solidFill>
                  <a:srgbClr val="FF0000"/>
                </a:solidFill>
              </a:rPr>
              <a:t>determine key points where each process requires monitoring and measurement</a:t>
            </a:r>
            <a:r>
              <a:rPr lang="en-US" altLang="en-US" smtClean="0"/>
              <a:t>, and ensure that all monitoring and measuring devices are properly maintained and calibrated</a:t>
            </a:r>
          </a:p>
        </p:txBody>
      </p:sp>
    </p:spTree>
    <p:extLst>
      <p:ext uri="{BB962C8B-B14F-4D97-AF65-F5344CB8AC3E}">
        <p14:creationId xmlns:p14="http://schemas.microsoft.com/office/powerpoint/2010/main" val="250803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ثانياً  :  تعاريف ( إدارة الجودة الشاملة )</a:t>
            </a:r>
            <a:endParaRPr lang="en-US" altLang="en-US" sz="4000" smtClean="0"/>
          </a:p>
        </p:txBody>
      </p:sp>
      <p:sp>
        <p:nvSpPr>
          <p:cNvPr id="7885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هناك تعاريف عديدة المفهوم </a:t>
            </a:r>
            <a:r>
              <a:rPr lang="ar-JO" altLang="en-US" smtClean="0"/>
              <a:t>ل</a:t>
            </a:r>
            <a:r>
              <a:rPr lang="ar-SA" altLang="en-US" smtClean="0"/>
              <a:t>( إدارة الجودة الشاملة )  ويختلف الباحثون في تعريفها ولا غرابة في ذلك فقد سئل رائد الجودة </a:t>
            </a:r>
            <a:r>
              <a:rPr lang="ar-SA" altLang="en-US" b="1" smtClean="0">
                <a:solidFill>
                  <a:srgbClr val="0000FF"/>
                </a:solidFill>
              </a:rPr>
              <a:t>الدكتور ديمنع</a:t>
            </a:r>
            <a:r>
              <a:rPr lang="ar-SA" altLang="en-US" smtClean="0"/>
              <a:t> عنها فأجاب </a:t>
            </a:r>
            <a:r>
              <a:rPr lang="ar-SA" altLang="en-US" b="1" smtClean="0">
                <a:solidFill>
                  <a:srgbClr val="006600"/>
                </a:solidFill>
              </a:rPr>
              <a:t>بأنه لا يعرف وذلك دليلاً على شمول معناها ولذا فكل واحد منا له رأيه في فهمها وبحصاد نتائجها وكما قيل ( لكل شيخ طريق</a:t>
            </a:r>
            <a:r>
              <a:rPr lang="ar-JO" altLang="en-US" b="1" smtClean="0">
                <a:solidFill>
                  <a:srgbClr val="006600"/>
                </a:solidFill>
              </a:rPr>
              <a:t>ته</a:t>
            </a:r>
            <a:r>
              <a:rPr lang="ar-SA" altLang="en-US" b="1" smtClean="0">
                <a:solidFill>
                  <a:srgbClr val="006600"/>
                </a:solidFill>
              </a:rPr>
              <a:t> ) .</a:t>
            </a:r>
          </a:p>
        </p:txBody>
      </p:sp>
    </p:spTree>
    <p:extLst>
      <p:ext uri="{BB962C8B-B14F-4D97-AF65-F5344CB8AC3E}">
        <p14:creationId xmlns:p14="http://schemas.microsoft.com/office/powerpoint/2010/main" val="1292608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8851">
                                            <p:txEl>
                                              <p:pRg st="1" end="1"/>
                                            </p:txEl>
                                          </p:spTgt>
                                        </p:tgtEl>
                                        <p:attrNameLst>
                                          <p:attrName>style.visibility</p:attrName>
                                        </p:attrNameLst>
                                      </p:cBhvr>
                                      <p:to>
                                        <p:strVal val="visible"/>
                                      </p:to>
                                    </p:set>
                                    <p:anim calcmode="discrete" valueType="clr">
                                      <p:cBhvr override="childStyle">
                                        <p:cTn id="7" dur="80"/>
                                        <p:tgtEl>
                                          <p:spTgt spid="788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5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88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endParaRPr lang="en-US" altLang="en-US" smtClean="0"/>
          </a:p>
        </p:txBody>
      </p:sp>
      <p:sp>
        <p:nvSpPr>
          <p:cNvPr id="107523"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You need to have </a:t>
            </a:r>
            <a:r>
              <a:rPr lang="en-US" altLang="en-US" b="1" smtClean="0">
                <a:solidFill>
                  <a:srgbClr val="FF0000"/>
                </a:solidFill>
              </a:rPr>
              <a:t>clear requirements for purchased product</a:t>
            </a:r>
            <a:r>
              <a:rPr lang="ar-SA" altLang="en-US" b="1" smtClean="0">
                <a:solidFill>
                  <a:srgbClr val="FF0000"/>
                </a:solidFill>
              </a:rPr>
              <a:t>. </a:t>
            </a:r>
          </a:p>
          <a:p>
            <a:pPr algn="l" rtl="0" eaLnBrk="1" hangingPunct="1"/>
            <a:r>
              <a:rPr lang="en-US" altLang="en-US" smtClean="0"/>
              <a:t>You need </a:t>
            </a:r>
            <a:r>
              <a:rPr lang="en-US" altLang="en-US" b="1" smtClean="0">
                <a:solidFill>
                  <a:srgbClr val="FF0000"/>
                </a:solidFill>
              </a:rPr>
              <a:t>to determine customer requirements and create systems for communicating with customers</a:t>
            </a:r>
            <a:r>
              <a:rPr lang="en-US" altLang="en-US" smtClean="0"/>
              <a:t> about product information, inquiries, contracts, orders, feedback and complaints</a:t>
            </a:r>
            <a:r>
              <a:rPr lang="ar-SA" altLang="en-US" smtClean="0"/>
              <a:t>. </a:t>
            </a:r>
          </a:p>
        </p:txBody>
      </p:sp>
    </p:spTree>
    <p:extLst>
      <p:ext uri="{BB962C8B-B14F-4D97-AF65-F5344CB8AC3E}">
        <p14:creationId xmlns:p14="http://schemas.microsoft.com/office/powerpoint/2010/main" val="3140656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anim to="" calcmode="lin" valueType="num">
                                      <p:cBhvr>
                                        <p:cTn id="7" dur="1" fill="hold"/>
                                        <p:tgtEl>
                                          <p:spTgt spid="10752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7523">
                                            <p:txEl>
                                              <p:pRg st="2" end="2"/>
                                            </p:txEl>
                                          </p:spTgt>
                                        </p:tgtEl>
                                        <p:attrNameLst>
                                          <p:attrName>style.visibility</p:attrName>
                                        </p:attrNameLst>
                                      </p:cBhvr>
                                      <p:to>
                                        <p:strVal val="visible"/>
                                      </p:to>
                                    </p:set>
                                    <p:anim to="" calcmode="lin" valueType="num">
                                      <p:cBhvr>
                                        <p:cTn id="12" dur="1" fill="hold"/>
                                        <p:tgtEl>
                                          <p:spTgt spid="1075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endParaRPr lang="en-US" altLang="en-US" smtClean="0"/>
          </a:p>
        </p:txBody>
      </p:sp>
      <p:sp>
        <p:nvSpPr>
          <p:cNvPr id="151555"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When developing new products, </a:t>
            </a:r>
            <a:r>
              <a:rPr lang="en-US" altLang="en-US" b="1" smtClean="0">
                <a:solidFill>
                  <a:srgbClr val="FF0000"/>
                </a:solidFill>
              </a:rPr>
              <a:t>you need to plan the stages of development, with appropriate testing at each stage. </a:t>
            </a:r>
          </a:p>
          <a:p>
            <a:pPr algn="l" rtl="0" eaLnBrk="1" hangingPunct="1"/>
            <a:r>
              <a:rPr lang="en-US" altLang="en-US" smtClean="0"/>
              <a:t>You need to </a:t>
            </a:r>
            <a:r>
              <a:rPr lang="en-US" altLang="en-US" b="1" smtClean="0">
                <a:solidFill>
                  <a:srgbClr val="FF0000"/>
                </a:solidFill>
              </a:rPr>
              <a:t>test and document whether the product meets design requirements, regulatory requirements and user needs</a:t>
            </a:r>
            <a:r>
              <a:rPr lang="ar-SA" altLang="en-US" smtClean="0"/>
              <a:t>. </a:t>
            </a:r>
            <a:endParaRPr lang="en-US" altLang="en-US" smtClean="0"/>
          </a:p>
          <a:p>
            <a:pPr eaLnBrk="1" hangingPunct="1"/>
            <a:endParaRPr lang="en-US" altLang="en-US" smtClean="0"/>
          </a:p>
        </p:txBody>
      </p:sp>
    </p:spTree>
    <p:extLst>
      <p:ext uri="{BB962C8B-B14F-4D97-AF65-F5344CB8AC3E}">
        <p14:creationId xmlns:p14="http://schemas.microsoft.com/office/powerpoint/2010/main" val="2569661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1555">
                                            <p:txEl>
                                              <p:pRg st="1" end="1"/>
                                            </p:txEl>
                                          </p:spTgt>
                                        </p:tgtEl>
                                        <p:attrNameLst>
                                          <p:attrName>style.visibility</p:attrName>
                                        </p:attrNameLst>
                                      </p:cBhvr>
                                      <p:to>
                                        <p:strVal val="visible"/>
                                      </p:to>
                                    </p:set>
                                    <p:anim to="" calcmode="lin" valueType="num">
                                      <p:cBhvr>
                                        <p:cTn id="7" dur="1" fill="hold"/>
                                        <p:tgtEl>
                                          <p:spTgt spid="15155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1555">
                                            <p:txEl>
                                              <p:pRg st="2" end="2"/>
                                            </p:txEl>
                                          </p:spTgt>
                                        </p:tgtEl>
                                        <p:attrNameLst>
                                          <p:attrName>style.visibility</p:attrName>
                                        </p:attrNameLst>
                                      </p:cBhvr>
                                      <p:to>
                                        <p:strVal val="visible"/>
                                      </p:to>
                                    </p:set>
                                    <p:anim to="" calcmode="lin" valueType="num">
                                      <p:cBhvr>
                                        <p:cTn id="12" dur="1" fill="hold"/>
                                        <p:tgtEl>
                                          <p:spTgt spid="15155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endParaRPr lang="en-US" altLang="en-US" smtClean="0"/>
          </a:p>
        </p:txBody>
      </p:sp>
      <p:sp>
        <p:nvSpPr>
          <p:cNvPr id="93187" name="Rectangle 3"/>
          <p:cNvSpPr>
            <a:spLocks noGrp="1" noChangeArrowheads="1"/>
          </p:cNvSpPr>
          <p:nvPr>
            <p:ph type="body" idx="1"/>
          </p:nvPr>
        </p:nvSpPr>
        <p:spPr/>
        <p:txBody>
          <a:bodyPr/>
          <a:lstStyle/>
          <a:p>
            <a:pPr algn="l" rtl="0" eaLnBrk="1" hangingPunct="1">
              <a:lnSpc>
                <a:spcPct val="90000"/>
              </a:lnSpc>
            </a:pPr>
            <a:r>
              <a:rPr lang="en-US" altLang="en-US" sz="2800" smtClean="0"/>
              <a:t>You need to </a:t>
            </a:r>
            <a:r>
              <a:rPr lang="en-US" altLang="en-US" sz="2800" b="1" smtClean="0">
                <a:solidFill>
                  <a:srgbClr val="FF0000"/>
                </a:solidFill>
              </a:rPr>
              <a:t>regularly review performance</a:t>
            </a:r>
            <a:r>
              <a:rPr lang="en-US" altLang="en-US" sz="2800" smtClean="0"/>
              <a:t> through internal audits and meetings. </a:t>
            </a:r>
          </a:p>
          <a:p>
            <a:pPr algn="l" rtl="0" eaLnBrk="1" hangingPunct="1">
              <a:lnSpc>
                <a:spcPct val="90000"/>
              </a:lnSpc>
            </a:pPr>
            <a:r>
              <a:rPr lang="en-US" altLang="en-US" sz="2800" smtClean="0"/>
              <a:t>Determine whether the </a:t>
            </a:r>
            <a:r>
              <a:rPr lang="en-US" altLang="en-US" sz="2800" b="1" smtClean="0">
                <a:solidFill>
                  <a:srgbClr val="FF0000"/>
                </a:solidFill>
              </a:rPr>
              <a:t>quality system is working</a:t>
            </a:r>
            <a:r>
              <a:rPr lang="en-US" altLang="en-US" sz="2800" smtClean="0"/>
              <a:t> and what improvements can be made. </a:t>
            </a:r>
          </a:p>
          <a:p>
            <a:pPr algn="l" rtl="0" eaLnBrk="1" hangingPunct="1">
              <a:lnSpc>
                <a:spcPct val="90000"/>
              </a:lnSpc>
            </a:pPr>
            <a:r>
              <a:rPr lang="en-US" altLang="en-US" sz="2800" smtClean="0"/>
              <a:t>Deal with </a:t>
            </a:r>
            <a:r>
              <a:rPr lang="en-US" altLang="en-US" sz="2800" b="1" smtClean="0">
                <a:solidFill>
                  <a:srgbClr val="FF0000"/>
                </a:solidFill>
              </a:rPr>
              <a:t>past problems</a:t>
            </a:r>
            <a:r>
              <a:rPr lang="en-US" altLang="en-US" sz="2800" smtClean="0"/>
              <a:t> and </a:t>
            </a:r>
            <a:r>
              <a:rPr lang="en-US" altLang="en-US" sz="2800" b="1" smtClean="0">
                <a:solidFill>
                  <a:srgbClr val="FF0000"/>
                </a:solidFill>
              </a:rPr>
              <a:t>potential problems. </a:t>
            </a:r>
          </a:p>
          <a:p>
            <a:pPr algn="l" rtl="0" eaLnBrk="1" hangingPunct="1">
              <a:lnSpc>
                <a:spcPct val="90000"/>
              </a:lnSpc>
            </a:pPr>
            <a:r>
              <a:rPr lang="en-US" altLang="en-US" sz="2800" b="1" smtClean="0">
                <a:solidFill>
                  <a:srgbClr val="FF0000"/>
                </a:solidFill>
              </a:rPr>
              <a:t>Keep records of these activities and the resulting decisions</a:t>
            </a:r>
            <a:r>
              <a:rPr lang="en-US" altLang="en-US" sz="2800" smtClean="0"/>
              <a:t>, and monitor their effectiveness (note: you need a documented procedure for </a:t>
            </a:r>
            <a:r>
              <a:rPr lang="en-US" altLang="en-US" sz="2800" smtClean="0">
                <a:solidFill>
                  <a:srgbClr val="FF0000"/>
                </a:solidFill>
              </a:rPr>
              <a:t>internal audits</a:t>
            </a:r>
            <a:r>
              <a:rPr lang="ar-JO" altLang="en-US" sz="2800" smtClean="0"/>
              <a:t>(</a:t>
            </a:r>
            <a:r>
              <a:rPr lang="ar-SA" altLang="en-US" sz="2800" smtClean="0"/>
              <a:t>. </a:t>
            </a:r>
          </a:p>
        </p:txBody>
      </p:sp>
    </p:spTree>
    <p:extLst>
      <p:ext uri="{BB962C8B-B14F-4D97-AF65-F5344CB8AC3E}">
        <p14:creationId xmlns:p14="http://schemas.microsoft.com/office/powerpoint/2010/main" val="2834850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to="" calcmode="lin" valueType="num">
                                      <p:cBhvr>
                                        <p:cTn id="7" dur="1" fill="hold"/>
                                        <p:tgtEl>
                                          <p:spTgt spid="931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 to="" calcmode="lin" valueType="num">
                                      <p:cBhvr>
                                        <p:cTn id="12" dur="1" fill="hold"/>
                                        <p:tgtEl>
                                          <p:spTgt spid="9318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 to="" calcmode="lin" valueType="num">
                                      <p:cBhvr>
                                        <p:cTn id="17" dur="1" fill="hold"/>
                                        <p:tgtEl>
                                          <p:spTgt spid="9318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 to="" calcmode="lin" valueType="num">
                                      <p:cBhvr>
                                        <p:cTn id="22" dur="1" fill="hold"/>
                                        <p:tgtEl>
                                          <p:spTgt spid="931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endParaRPr lang="en-US" altLang="en-US" smtClean="0"/>
          </a:p>
        </p:txBody>
      </p:sp>
      <p:sp>
        <p:nvSpPr>
          <p:cNvPr id="103427" name="Rectangle 3"/>
          <p:cNvSpPr>
            <a:spLocks noGrp="1" noChangeArrowheads="1"/>
          </p:cNvSpPr>
          <p:nvPr>
            <p:ph type="body" idx="1"/>
          </p:nvPr>
        </p:nvSpPr>
        <p:spPr/>
        <p:txBody>
          <a:bodyPr/>
          <a:lstStyle/>
          <a:p>
            <a:pPr algn="l" rtl="0" eaLnBrk="1" hangingPunct="1"/>
            <a:r>
              <a:rPr lang="en-US" altLang="en-US" sz="2800" smtClean="0"/>
              <a:t>You need documented procedures for dealing with </a:t>
            </a:r>
            <a:r>
              <a:rPr lang="en-US" altLang="en-US" sz="2800" b="1" smtClean="0">
                <a:solidFill>
                  <a:srgbClr val="FF0000"/>
                </a:solidFill>
              </a:rPr>
              <a:t>actual and potential non-conformances</a:t>
            </a:r>
            <a:r>
              <a:rPr lang="en-US" altLang="en-US" sz="2800" smtClean="0"/>
              <a:t> (problems involving suppliers or customers, or internal problems). </a:t>
            </a:r>
          </a:p>
          <a:p>
            <a:pPr algn="l" rtl="0" eaLnBrk="1" hangingPunct="1"/>
            <a:r>
              <a:rPr lang="en-US" altLang="en-US" sz="2800" smtClean="0"/>
              <a:t>Make sure </a:t>
            </a:r>
            <a:r>
              <a:rPr lang="en-US" altLang="en-US" sz="2800" b="1" smtClean="0">
                <a:solidFill>
                  <a:srgbClr val="FF0000"/>
                </a:solidFill>
              </a:rPr>
              <a:t>no one uses bad product</a:t>
            </a:r>
            <a:r>
              <a:rPr lang="en-US" altLang="en-US" sz="2800" smtClean="0"/>
              <a:t>, determine what to do with bad product, deal with the root cause of the problem and </a:t>
            </a:r>
            <a:r>
              <a:rPr lang="en-US" altLang="en-US" sz="2800" b="1" smtClean="0">
                <a:solidFill>
                  <a:srgbClr val="FF0000"/>
                </a:solidFill>
              </a:rPr>
              <a:t>keep records</a:t>
            </a:r>
            <a:r>
              <a:rPr lang="en-US" altLang="en-US" sz="2800" smtClean="0"/>
              <a:t> to use as a tool to improve the system</a:t>
            </a:r>
          </a:p>
          <a:p>
            <a:pPr eaLnBrk="1" hangingPunct="1"/>
            <a:endParaRPr lang="en-US" altLang="en-US" sz="2800" smtClean="0"/>
          </a:p>
        </p:txBody>
      </p:sp>
    </p:spTree>
    <p:extLst>
      <p:ext uri="{BB962C8B-B14F-4D97-AF65-F5344CB8AC3E}">
        <p14:creationId xmlns:p14="http://schemas.microsoft.com/office/powerpoint/2010/main" val="2574954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to="" calcmode="lin" valueType="num">
                                      <p:cBhvr>
                                        <p:cTn id="7" dur="1" fill="hold"/>
                                        <p:tgtEl>
                                          <p:spTgt spid="1034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 to="" calcmode="lin" valueType="num">
                                      <p:cBhvr>
                                        <p:cTn id="12" dur="1" fill="hold"/>
                                        <p:tgtEl>
                                          <p:spTgt spid="10342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85800"/>
            <a:ext cx="8229600" cy="1143000"/>
          </a:xfrm>
        </p:spPr>
        <p:txBody>
          <a:bodyPr/>
          <a:lstStyle/>
          <a:p>
            <a:pPr eaLnBrk="1" hangingPunct="1"/>
            <a:r>
              <a:rPr lang="ar-SA" altLang="en-US" b="1" smtClean="0"/>
              <a:t>2000 </a:t>
            </a:r>
            <a:r>
              <a:rPr lang="en-US" altLang="en-US" b="1" smtClean="0"/>
              <a:t>version</a:t>
            </a:r>
          </a:p>
        </p:txBody>
      </p:sp>
      <p:sp>
        <p:nvSpPr>
          <p:cNvPr id="94211" name="Rectangle 3"/>
          <p:cNvSpPr>
            <a:spLocks noGrp="1" noChangeArrowheads="1"/>
          </p:cNvSpPr>
          <p:nvPr>
            <p:ph type="body" idx="1"/>
          </p:nvPr>
        </p:nvSpPr>
        <p:spPr/>
        <p:txBody>
          <a:bodyPr/>
          <a:lstStyle/>
          <a:p>
            <a:pPr algn="l" rtl="0" eaLnBrk="1" hangingPunct="1">
              <a:lnSpc>
                <a:spcPct val="90000"/>
              </a:lnSpc>
            </a:pPr>
            <a:endParaRPr lang="ar-SA" altLang="en-US" sz="2400" b="1" smtClean="0"/>
          </a:p>
          <a:p>
            <a:pPr algn="l" rtl="0" eaLnBrk="1" hangingPunct="1">
              <a:lnSpc>
                <a:spcPct val="90000"/>
              </a:lnSpc>
            </a:pPr>
            <a:r>
              <a:rPr lang="en-US" altLang="en-US" sz="2400" i="1" smtClean="0"/>
              <a:t>ISO 9001:2000</a:t>
            </a:r>
            <a:r>
              <a:rPr lang="ar-SA" altLang="en-US" sz="2400" smtClean="0"/>
              <a:t> </a:t>
            </a:r>
            <a:r>
              <a:rPr lang="en-US" altLang="en-US" sz="2400" smtClean="0"/>
              <a:t>combines the three standards 9001, 9002, and 9003 into one, called 9001. </a:t>
            </a:r>
          </a:p>
          <a:p>
            <a:pPr algn="l" rtl="0" eaLnBrk="1" hangingPunct="1">
              <a:lnSpc>
                <a:spcPct val="90000"/>
              </a:lnSpc>
            </a:pPr>
            <a:r>
              <a:rPr lang="en-US" altLang="en-US" sz="2400" smtClean="0"/>
              <a:t>Design and development procedures are required only if a company does in fact engage in the creation of new products. </a:t>
            </a:r>
          </a:p>
          <a:p>
            <a:pPr algn="l" rtl="0" eaLnBrk="1" hangingPunct="1">
              <a:lnSpc>
                <a:spcPct val="90000"/>
              </a:lnSpc>
            </a:pPr>
            <a:r>
              <a:rPr lang="en-US" altLang="en-US" sz="2400" smtClean="0"/>
              <a:t>The 2000 version sought to make a radical change in thinking by actually placing the concept of process management front and center ("Process management" was the monitoring and optimizing of a company's tasks and activities, instead of just inspecting the final product). </a:t>
            </a:r>
          </a:p>
        </p:txBody>
      </p:sp>
    </p:spTree>
    <p:extLst>
      <p:ext uri="{BB962C8B-B14F-4D97-AF65-F5344CB8AC3E}">
        <p14:creationId xmlns:p14="http://schemas.microsoft.com/office/powerpoint/2010/main" val="1682348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4211">
                                            <p:txEl>
                                              <p:pRg st="1" end="1"/>
                                            </p:txEl>
                                          </p:spTgt>
                                        </p:tgtEl>
                                        <p:attrNameLst>
                                          <p:attrName>style.visibility</p:attrName>
                                        </p:attrNameLst>
                                      </p:cBhvr>
                                      <p:to>
                                        <p:strVal val="visible"/>
                                      </p:to>
                                    </p:set>
                                    <p:anim to="" calcmode="lin" valueType="num">
                                      <p:cBhvr>
                                        <p:cTn id="7" dur="1" fill="hold"/>
                                        <p:tgtEl>
                                          <p:spTgt spid="9421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4211">
                                            <p:txEl>
                                              <p:pRg st="2" end="2"/>
                                            </p:txEl>
                                          </p:spTgt>
                                        </p:tgtEl>
                                        <p:attrNameLst>
                                          <p:attrName>style.visibility</p:attrName>
                                        </p:attrNameLst>
                                      </p:cBhvr>
                                      <p:to>
                                        <p:strVal val="visible"/>
                                      </p:to>
                                    </p:set>
                                    <p:anim to="" calcmode="lin" valueType="num">
                                      <p:cBhvr>
                                        <p:cTn id="12" dur="1" fill="hold"/>
                                        <p:tgtEl>
                                          <p:spTgt spid="9421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4211">
                                            <p:txEl>
                                              <p:pRg st="3" end="3"/>
                                            </p:txEl>
                                          </p:spTgt>
                                        </p:tgtEl>
                                        <p:attrNameLst>
                                          <p:attrName>style.visibility</p:attrName>
                                        </p:attrNameLst>
                                      </p:cBhvr>
                                      <p:to>
                                        <p:strVal val="visible"/>
                                      </p:to>
                                    </p:set>
                                    <p:anim to="" calcmode="lin" valueType="num">
                                      <p:cBhvr>
                                        <p:cTn id="17" dur="1" fill="hold"/>
                                        <p:tgtEl>
                                          <p:spTgt spid="9421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endParaRPr lang="en-US" altLang="en-US" smtClean="0"/>
          </a:p>
        </p:txBody>
      </p:sp>
      <p:sp>
        <p:nvSpPr>
          <p:cNvPr id="108547" name="Rectangle 3"/>
          <p:cNvSpPr>
            <a:spLocks noGrp="1" noChangeArrowheads="1"/>
          </p:cNvSpPr>
          <p:nvPr>
            <p:ph type="body" idx="1"/>
          </p:nvPr>
        </p:nvSpPr>
        <p:spPr/>
        <p:txBody>
          <a:bodyPr/>
          <a:lstStyle/>
          <a:p>
            <a:pPr algn="l" rtl="0" eaLnBrk="1" hangingPunct="1">
              <a:lnSpc>
                <a:spcPct val="90000"/>
              </a:lnSpc>
            </a:pPr>
            <a:r>
              <a:rPr lang="en-US" altLang="en-US" sz="2800" smtClean="0"/>
              <a:t>The 2000 version also demands involvement by upper executives, in order to integrate quality into the business system and avoid delegation of quality functions to junior administrators. </a:t>
            </a:r>
          </a:p>
          <a:p>
            <a:pPr algn="l" rtl="0" eaLnBrk="1" hangingPunct="1">
              <a:lnSpc>
                <a:spcPct val="90000"/>
              </a:lnSpc>
            </a:pPr>
            <a:r>
              <a:rPr lang="en-US" altLang="en-US" sz="2800" smtClean="0"/>
              <a:t>Another goal is to improve effectiveness via process performance metrics — numerical measurement of the effectiveness of tasks and activities. </a:t>
            </a:r>
          </a:p>
          <a:p>
            <a:pPr algn="l" rtl="0" eaLnBrk="1" hangingPunct="1">
              <a:lnSpc>
                <a:spcPct val="90000"/>
              </a:lnSpc>
            </a:pPr>
            <a:r>
              <a:rPr lang="en-US" altLang="en-US" sz="2800" smtClean="0"/>
              <a:t>Expectations of continual</a:t>
            </a:r>
            <a:r>
              <a:rPr lang="ar-SA" altLang="en-US" sz="2800" smtClean="0"/>
              <a:t> </a:t>
            </a:r>
            <a:r>
              <a:rPr lang="en-US" altLang="en-US" sz="2800" smtClean="0"/>
              <a:t>process improvement</a:t>
            </a:r>
            <a:r>
              <a:rPr lang="ar-SA" altLang="en-US" sz="2800" smtClean="0"/>
              <a:t> </a:t>
            </a:r>
            <a:r>
              <a:rPr lang="en-US" altLang="en-US" sz="2800" smtClean="0"/>
              <a:t>and tracking customer satisfaction were made explicit</a:t>
            </a:r>
          </a:p>
        </p:txBody>
      </p:sp>
    </p:spTree>
    <p:extLst>
      <p:ext uri="{BB962C8B-B14F-4D97-AF65-F5344CB8AC3E}">
        <p14:creationId xmlns:p14="http://schemas.microsoft.com/office/powerpoint/2010/main" val="1793577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to="" calcmode="lin" valueType="num">
                                      <p:cBhvr>
                                        <p:cTn id="7" dur="1" fill="hold"/>
                                        <p:tgtEl>
                                          <p:spTgt spid="10854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 to="" calcmode="lin" valueType="num">
                                      <p:cBhvr>
                                        <p:cTn id="12" dur="1" fill="hold"/>
                                        <p:tgtEl>
                                          <p:spTgt spid="10854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 to="" calcmode="lin" valueType="num">
                                      <p:cBhvr>
                                        <p:cTn id="17" dur="1" fill="hold"/>
                                        <p:tgtEl>
                                          <p:spTgt spid="1085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533400"/>
            <a:ext cx="8229600" cy="1143000"/>
          </a:xfrm>
        </p:spPr>
        <p:txBody>
          <a:bodyPr/>
          <a:lstStyle/>
          <a:p>
            <a:pPr eaLnBrk="1" hangingPunct="1"/>
            <a:r>
              <a:rPr lang="en-US" altLang="en-US" smtClean="0"/>
              <a:t>Future version: 2008</a:t>
            </a:r>
          </a:p>
        </p:txBody>
      </p:sp>
      <p:sp>
        <p:nvSpPr>
          <p:cNvPr id="95235" name="Rectangle 3"/>
          <p:cNvSpPr>
            <a:spLocks noGrp="1" noChangeArrowheads="1"/>
          </p:cNvSpPr>
          <p:nvPr>
            <p:ph type="body" idx="1"/>
          </p:nvPr>
        </p:nvSpPr>
        <p:spPr/>
        <p:txBody>
          <a:bodyPr/>
          <a:lstStyle/>
          <a:p>
            <a:pPr algn="l" rtl="0" eaLnBrk="1" hangingPunct="1">
              <a:lnSpc>
                <a:spcPct val="90000"/>
              </a:lnSpc>
            </a:pPr>
            <a:r>
              <a:rPr lang="en-US" altLang="en-US" smtClean="0"/>
              <a:t>TC 176, the ISO 9001 technical committee, has started its review on the next version of ISO 9001, which will in all likelihood be termed the ISO 9001:2008 standard, assuming its planned release date of 2008 is met. </a:t>
            </a:r>
          </a:p>
          <a:p>
            <a:pPr algn="l" rtl="0" eaLnBrk="1" hangingPunct="1">
              <a:lnSpc>
                <a:spcPct val="90000"/>
              </a:lnSpc>
            </a:pPr>
            <a:r>
              <a:rPr lang="en-US" altLang="en-US" smtClean="0"/>
              <a:t>Early reports are that the standard will not be substantially changed from its 2000 version</a:t>
            </a:r>
            <a:r>
              <a:rPr lang="ar-SA" altLang="en-US" smtClean="0"/>
              <a:t>.</a:t>
            </a:r>
          </a:p>
        </p:txBody>
      </p:sp>
    </p:spTree>
    <p:extLst>
      <p:ext uri="{BB962C8B-B14F-4D97-AF65-F5344CB8AC3E}">
        <p14:creationId xmlns:p14="http://schemas.microsoft.com/office/powerpoint/2010/main" val="713523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to="" calcmode="lin" valueType="num">
                                      <p:cBhvr>
                                        <p:cTn id="7" dur="1" fill="hold"/>
                                        <p:tgtEl>
                                          <p:spTgt spid="952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 to="" calcmode="lin" valueType="num">
                                      <p:cBhvr>
                                        <p:cTn id="12" dur="1" fill="hold"/>
                                        <p:tgtEl>
                                          <p:spTgt spid="9523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endParaRPr lang="en-US" altLang="en-US" smtClean="0"/>
          </a:p>
        </p:txBody>
      </p:sp>
      <p:sp>
        <p:nvSpPr>
          <p:cNvPr id="109571" name="Rectangle 3"/>
          <p:cNvSpPr>
            <a:spLocks noGrp="1" noChangeArrowheads="1"/>
          </p:cNvSpPr>
          <p:nvPr>
            <p:ph type="body" idx="1"/>
          </p:nvPr>
        </p:nvSpPr>
        <p:spPr/>
        <p:txBody>
          <a:bodyPr/>
          <a:lstStyle/>
          <a:p>
            <a:pPr algn="l" rtl="0" eaLnBrk="1" hangingPunct="1"/>
            <a:r>
              <a:rPr lang="en-US" altLang="en-US" sz="2800" smtClean="0"/>
              <a:t>As with the release of previous versions, organizations registered to ISO 9001 will be given a substantial period to transition to the new version of the standard, assuming changes are needed; organizations registered to 9001:1994 had until December of 2003 to undergo upgrade audits</a:t>
            </a:r>
            <a:r>
              <a:rPr lang="ar-SA" altLang="en-US" sz="2800" smtClean="0"/>
              <a:t>.</a:t>
            </a:r>
          </a:p>
          <a:p>
            <a:pPr algn="l" rtl="0" eaLnBrk="1" hangingPunct="1"/>
            <a:r>
              <a:rPr lang="en-US" altLang="en-US" sz="2800" smtClean="0"/>
              <a:t>The forthcoming ISO 9001:2008 international standard is likely to be published by October - November 2008</a:t>
            </a:r>
            <a:r>
              <a:rPr lang="ar-SA" altLang="en-US" sz="2800" smtClean="0"/>
              <a:t>.</a:t>
            </a:r>
            <a:endParaRPr lang="en-US" altLang="en-US" sz="2800" smtClean="0"/>
          </a:p>
        </p:txBody>
      </p:sp>
    </p:spTree>
    <p:extLst>
      <p:ext uri="{BB962C8B-B14F-4D97-AF65-F5344CB8AC3E}">
        <p14:creationId xmlns:p14="http://schemas.microsoft.com/office/powerpoint/2010/main" val="1120080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to="" calcmode="lin" valueType="num">
                                      <p:cBhvr>
                                        <p:cTn id="7" dur="1" fill="hold"/>
                                        <p:tgtEl>
                                          <p:spTgt spid="1095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 to="" calcmode="lin" valueType="num">
                                      <p:cBhvr>
                                        <p:cTn id="12" dur="1" fill="hold"/>
                                        <p:tgtEl>
                                          <p:spTgt spid="10957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762000"/>
            <a:ext cx="8229600" cy="1143000"/>
          </a:xfrm>
        </p:spPr>
        <p:txBody>
          <a:bodyPr/>
          <a:lstStyle/>
          <a:p>
            <a:pPr eaLnBrk="1" hangingPunct="1"/>
            <a:r>
              <a:rPr lang="en-US" altLang="en-US" b="1" smtClean="0"/>
              <a:t>Certification</a:t>
            </a:r>
          </a:p>
        </p:txBody>
      </p:sp>
      <p:sp>
        <p:nvSpPr>
          <p:cNvPr id="110595" name="Rectangle 3"/>
          <p:cNvSpPr>
            <a:spLocks noGrp="1" noChangeArrowheads="1"/>
          </p:cNvSpPr>
          <p:nvPr>
            <p:ph type="body" idx="1"/>
          </p:nvPr>
        </p:nvSpPr>
        <p:spPr/>
        <p:txBody>
          <a:bodyPr/>
          <a:lstStyle/>
          <a:p>
            <a:pPr algn="l" rtl="0" eaLnBrk="1" hangingPunct="1">
              <a:lnSpc>
                <a:spcPct val="90000"/>
              </a:lnSpc>
            </a:pPr>
            <a:endParaRPr lang="ar-SA" altLang="en-US" sz="2800" b="1" smtClean="0"/>
          </a:p>
          <a:p>
            <a:pPr algn="l" rtl="0" eaLnBrk="1" hangingPunct="1">
              <a:lnSpc>
                <a:spcPct val="90000"/>
              </a:lnSpc>
            </a:pPr>
            <a:r>
              <a:rPr lang="en-US" altLang="en-US" sz="2800" b="1" smtClean="0">
                <a:solidFill>
                  <a:srgbClr val="FF0000"/>
                </a:solidFill>
              </a:rPr>
              <a:t>ISO</a:t>
            </a:r>
            <a:r>
              <a:rPr lang="ar-SA" altLang="en-US" sz="2800" b="1" smtClean="0">
                <a:solidFill>
                  <a:srgbClr val="FF0000"/>
                </a:solidFill>
              </a:rPr>
              <a:t> </a:t>
            </a:r>
            <a:r>
              <a:rPr lang="en-US" altLang="en-US" sz="2800" b="1" smtClean="0">
                <a:solidFill>
                  <a:srgbClr val="FF0000"/>
                </a:solidFill>
              </a:rPr>
              <a:t>does not itself certify organizations. </a:t>
            </a:r>
          </a:p>
          <a:p>
            <a:pPr algn="l" rtl="0" eaLnBrk="1" hangingPunct="1">
              <a:lnSpc>
                <a:spcPct val="90000"/>
              </a:lnSpc>
            </a:pPr>
            <a:r>
              <a:rPr lang="en-US" altLang="en-US" sz="2800" smtClean="0"/>
              <a:t>Many countries have formed accreditation bodies to authorize certification bodies, which audit organizations applying for ISO 9001 compliance certification. </a:t>
            </a:r>
          </a:p>
          <a:p>
            <a:pPr algn="l" rtl="0" eaLnBrk="1" hangingPunct="1">
              <a:lnSpc>
                <a:spcPct val="90000"/>
              </a:lnSpc>
            </a:pPr>
            <a:r>
              <a:rPr lang="en-US" altLang="en-US" sz="2800" smtClean="0"/>
              <a:t>Although commonly referred to as ISO 9000:2000 certification, the actual standard to which an organization's quality management can be certified is ISO 9001:2000. </a:t>
            </a:r>
          </a:p>
        </p:txBody>
      </p:sp>
    </p:spTree>
    <p:extLst>
      <p:ext uri="{BB962C8B-B14F-4D97-AF65-F5344CB8AC3E}">
        <p14:creationId xmlns:p14="http://schemas.microsoft.com/office/powerpoint/2010/main" val="3900775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 to="" calcmode="lin" valueType="num">
                                      <p:cBhvr>
                                        <p:cTn id="7" dur="1" fill="hold"/>
                                        <p:tgtEl>
                                          <p:spTgt spid="11059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 to="" calcmode="lin" valueType="num">
                                      <p:cBhvr>
                                        <p:cTn id="12" dur="1" fill="hold"/>
                                        <p:tgtEl>
                                          <p:spTgt spid="11059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0595">
                                            <p:txEl>
                                              <p:pRg st="3" end="3"/>
                                            </p:txEl>
                                          </p:spTgt>
                                        </p:tgtEl>
                                        <p:attrNameLst>
                                          <p:attrName>style.visibility</p:attrName>
                                        </p:attrNameLst>
                                      </p:cBhvr>
                                      <p:to>
                                        <p:strVal val="visible"/>
                                      </p:to>
                                    </p:set>
                                    <p:anim to="" calcmode="lin" valueType="num">
                                      <p:cBhvr>
                                        <p:cTn id="17" dur="1" fill="hold"/>
                                        <p:tgtEl>
                                          <p:spTgt spid="1105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endParaRPr lang="en-US" altLang="en-US" smtClean="0"/>
          </a:p>
        </p:txBody>
      </p:sp>
      <p:sp>
        <p:nvSpPr>
          <p:cNvPr id="124931" name="Rectangle 3"/>
          <p:cNvSpPr>
            <a:spLocks noGrp="1" noChangeArrowheads="1"/>
          </p:cNvSpPr>
          <p:nvPr>
            <p:ph type="body" idx="1"/>
          </p:nvPr>
        </p:nvSpPr>
        <p:spPr/>
        <p:txBody>
          <a:bodyPr/>
          <a:lstStyle/>
          <a:p>
            <a:pPr algn="l" rtl="0" eaLnBrk="1" hangingPunct="1"/>
            <a:r>
              <a:rPr lang="en-US" altLang="en-US" smtClean="0"/>
              <a:t>Both the accreditation bodies and the certification bodies charge fees for their services. </a:t>
            </a:r>
          </a:p>
          <a:p>
            <a:pPr algn="l" rtl="0" eaLnBrk="1" hangingPunct="1"/>
            <a:r>
              <a:rPr lang="en-US" altLang="en-US" smtClean="0"/>
              <a:t>The various accreditation bodies have mutual agreements with each other to ensure that certificates issued by one of the</a:t>
            </a:r>
            <a:r>
              <a:rPr lang="ar-SA" altLang="en-US" smtClean="0"/>
              <a:t> </a:t>
            </a:r>
            <a:r>
              <a:rPr lang="en-US" altLang="en-US" smtClean="0"/>
              <a:t>Accredited Certification Bodies</a:t>
            </a:r>
            <a:r>
              <a:rPr lang="ar-SA" altLang="en-US" smtClean="0"/>
              <a:t> (</a:t>
            </a:r>
            <a:r>
              <a:rPr lang="en-US" altLang="en-US" smtClean="0"/>
              <a:t>CB) are accepted world-wide</a:t>
            </a:r>
            <a:r>
              <a:rPr lang="ar-SA" altLang="en-US" smtClean="0"/>
              <a:t>.</a:t>
            </a:r>
            <a:endParaRPr lang="en-US" altLang="en-US" smtClean="0"/>
          </a:p>
        </p:txBody>
      </p:sp>
    </p:spTree>
    <p:extLst>
      <p:ext uri="{BB962C8B-B14F-4D97-AF65-F5344CB8AC3E}">
        <p14:creationId xmlns:p14="http://schemas.microsoft.com/office/powerpoint/2010/main" val="2544338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to="" calcmode="lin" valueType="num">
                                      <p:cBhvr>
                                        <p:cTn id="7" dur="1" fill="hold"/>
                                        <p:tgtEl>
                                          <p:spTgt spid="12493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 to="" calcmode="lin" valueType="num">
                                      <p:cBhvr>
                                        <p:cTn id="12" dur="1" fill="hold"/>
                                        <p:tgtEl>
                                          <p:spTgt spid="12493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تعاريف</a:t>
            </a:r>
            <a:endParaRPr lang="en-US" altLang="en-US" sz="4000" b="1" smtClean="0"/>
          </a:p>
        </p:txBody>
      </p:sp>
      <p:sp>
        <p:nvSpPr>
          <p:cNvPr id="83971" name="Rectangle 3"/>
          <p:cNvSpPr>
            <a:spLocks noGrp="1" noChangeArrowheads="1"/>
          </p:cNvSpPr>
          <p:nvPr>
            <p:ph type="body" idx="1"/>
          </p:nvPr>
        </p:nvSpPr>
        <p:spPr>
          <a:xfrm>
            <a:off x="457200" y="1600200"/>
            <a:ext cx="8458200" cy="4525963"/>
          </a:xfrm>
        </p:spPr>
        <p:txBody>
          <a:bodyPr/>
          <a:lstStyle/>
          <a:p>
            <a:pPr eaLnBrk="1" hangingPunct="1"/>
            <a:endParaRPr lang="ar-JO" altLang="en-US" smtClean="0"/>
          </a:p>
          <a:p>
            <a:pPr eaLnBrk="1" hangingPunct="1"/>
            <a:endParaRPr lang="ar-JO" altLang="en-US" smtClean="0"/>
          </a:p>
          <a:p>
            <a:pPr eaLnBrk="1" hangingPunct="1"/>
            <a:r>
              <a:rPr lang="ar-SA" altLang="en-US" b="1" smtClean="0">
                <a:solidFill>
                  <a:srgbClr val="006600"/>
                </a:solidFill>
              </a:rPr>
              <a:t>تعريف 1</a:t>
            </a:r>
            <a:r>
              <a:rPr lang="ar-SA" altLang="en-US" smtClean="0"/>
              <a:t>  : (</a:t>
            </a:r>
            <a:r>
              <a:rPr lang="ar-SA" altLang="en-US" b="1" smtClean="0">
                <a:solidFill>
                  <a:srgbClr val="0000FF"/>
                </a:solidFill>
              </a:rPr>
              <a:t>هي أداء العمل بشكل صحيح من المرة الأولى ، مع الاعتماد على تقييم المستفيد المعرفة مدي تحسن الأداء</a:t>
            </a:r>
            <a:r>
              <a:rPr lang="ar-SA" altLang="en-US" smtClean="0"/>
              <a:t>) </a:t>
            </a:r>
            <a:r>
              <a:rPr lang="ar-JO" altLang="en-US" smtClean="0"/>
              <a:t>  </a:t>
            </a:r>
            <a:br>
              <a:rPr lang="ar-JO" altLang="en-US" smtClean="0"/>
            </a:br>
            <a:r>
              <a:rPr lang="ar-JO" altLang="en-US" smtClean="0"/>
              <a:t>                                                     </a:t>
            </a:r>
            <a:r>
              <a:rPr lang="ar-SA" altLang="en-US" sz="2000" b="1" smtClean="0"/>
              <a:t>معهد الجودة الفيدرالي </a:t>
            </a:r>
            <a:endParaRPr lang="en-US" altLang="en-US" sz="2000" b="1" smtClean="0"/>
          </a:p>
          <a:p>
            <a:pPr eaLnBrk="1" hangingPunct="1"/>
            <a:endParaRPr lang="en-US" altLang="en-US" sz="2000" b="1" smtClean="0"/>
          </a:p>
        </p:txBody>
      </p:sp>
    </p:spTree>
    <p:extLst>
      <p:ext uri="{BB962C8B-B14F-4D97-AF65-F5344CB8AC3E}">
        <p14:creationId xmlns:p14="http://schemas.microsoft.com/office/powerpoint/2010/main" val="458792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Effect transition="in" filter="checkerboard(across)">
                                      <p:cBhvr>
                                        <p:cTn id="7" dur="10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endParaRPr lang="en-US" altLang="en-US" smtClean="0"/>
          </a:p>
        </p:txBody>
      </p:sp>
      <p:sp>
        <p:nvSpPr>
          <p:cNvPr id="111619" name="Rectangle 3"/>
          <p:cNvSpPr>
            <a:spLocks noGrp="1" noChangeArrowheads="1"/>
          </p:cNvSpPr>
          <p:nvPr>
            <p:ph type="body" idx="1"/>
          </p:nvPr>
        </p:nvSpPr>
        <p:spPr/>
        <p:txBody>
          <a:bodyPr/>
          <a:lstStyle/>
          <a:p>
            <a:pPr algn="l" rtl="0" eaLnBrk="1" hangingPunct="1">
              <a:lnSpc>
                <a:spcPct val="80000"/>
              </a:lnSpc>
            </a:pPr>
            <a:r>
              <a:rPr lang="en-US" altLang="en-US" sz="2800" smtClean="0"/>
              <a:t>The applying organization is assessed based on an extensive sample of its sites, functions, products, services and processes; a list of problems ("action requests" or "non-compliances") is made known to the management. </a:t>
            </a:r>
          </a:p>
          <a:p>
            <a:pPr algn="l" rtl="0" eaLnBrk="1" hangingPunct="1">
              <a:lnSpc>
                <a:spcPct val="80000"/>
              </a:lnSpc>
            </a:pPr>
            <a:r>
              <a:rPr lang="en-US" altLang="en-US" sz="2800" smtClean="0"/>
              <a:t>If there are no major problems on this list, the certification body will issue an ISO 9001 certificate for each geographical site it has visited, once it receives a satisfactory improvement plan from the management showing how any problems will be resolved</a:t>
            </a:r>
            <a:r>
              <a:rPr lang="ar-SA" altLang="en-US" sz="2800" smtClean="0"/>
              <a:t>.</a:t>
            </a:r>
          </a:p>
        </p:txBody>
      </p:sp>
    </p:spTree>
    <p:extLst>
      <p:ext uri="{BB962C8B-B14F-4D97-AF65-F5344CB8AC3E}">
        <p14:creationId xmlns:p14="http://schemas.microsoft.com/office/powerpoint/2010/main" val="282312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to="" calcmode="lin" valueType="num">
                                      <p:cBhvr>
                                        <p:cTn id="7" dur="1" fill="hold"/>
                                        <p:tgtEl>
                                          <p:spTgt spid="1116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 to="" calcmode="lin" valueType="num">
                                      <p:cBhvr>
                                        <p:cTn id="12" dur="1" fill="hold"/>
                                        <p:tgtEl>
                                          <p:spTgt spid="11161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en-US" altLang="en-US" smtClean="0"/>
          </a:p>
        </p:txBody>
      </p:sp>
      <p:sp>
        <p:nvSpPr>
          <p:cNvPr id="125955" name="Rectangle 3"/>
          <p:cNvSpPr>
            <a:spLocks noGrp="1" noChangeArrowheads="1"/>
          </p:cNvSpPr>
          <p:nvPr>
            <p:ph type="body" idx="1"/>
          </p:nvPr>
        </p:nvSpPr>
        <p:spPr/>
        <p:txBody>
          <a:bodyPr/>
          <a:lstStyle/>
          <a:p>
            <a:pPr algn="l" rtl="0" eaLnBrk="1" hangingPunct="1"/>
            <a:r>
              <a:rPr lang="en-US" altLang="en-US" smtClean="0"/>
              <a:t>An ISO certificate is not a once-and-for-all award, but must be renewed at regular intervals recommended by the certification body, usually around three years. </a:t>
            </a:r>
          </a:p>
          <a:p>
            <a:pPr algn="l" rtl="0" eaLnBrk="1" hangingPunct="1"/>
            <a:r>
              <a:rPr lang="en-US" altLang="en-US" smtClean="0"/>
              <a:t>In contrast to the</a:t>
            </a:r>
            <a:r>
              <a:rPr lang="ar-SA" altLang="en-US" smtClean="0"/>
              <a:t> </a:t>
            </a:r>
            <a:r>
              <a:rPr lang="en-US" altLang="en-US" smtClean="0"/>
              <a:t>Capability Maturity Model</a:t>
            </a:r>
            <a:r>
              <a:rPr lang="ar-SA" altLang="en-US" smtClean="0"/>
              <a:t> </a:t>
            </a:r>
            <a:r>
              <a:rPr lang="en-US" altLang="en-US" smtClean="0"/>
              <a:t>there are no grades of competence within ISO 9001</a:t>
            </a:r>
            <a:r>
              <a:rPr lang="ar-SA" altLang="en-US" smtClean="0"/>
              <a:t>.</a:t>
            </a:r>
            <a:endParaRPr lang="en-US" altLang="en-US" smtClean="0"/>
          </a:p>
        </p:txBody>
      </p:sp>
    </p:spTree>
    <p:extLst>
      <p:ext uri="{BB962C8B-B14F-4D97-AF65-F5344CB8AC3E}">
        <p14:creationId xmlns:p14="http://schemas.microsoft.com/office/powerpoint/2010/main" val="3971195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to="" calcmode="lin" valueType="num">
                                      <p:cBhvr>
                                        <p:cTn id="7" dur="1" fill="hold"/>
                                        <p:tgtEl>
                                          <p:spTgt spid="1259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 to="" calcmode="lin" valueType="num">
                                      <p:cBhvr>
                                        <p:cTn id="12" dur="1" fill="hold"/>
                                        <p:tgtEl>
                                          <p:spTgt spid="12595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762000"/>
            <a:ext cx="8229600" cy="1143000"/>
          </a:xfrm>
        </p:spPr>
        <p:txBody>
          <a:bodyPr/>
          <a:lstStyle/>
          <a:p>
            <a:pPr eaLnBrk="1" hangingPunct="1"/>
            <a:r>
              <a:rPr lang="en-US" altLang="en-US" b="1" smtClean="0"/>
              <a:t>Auditing</a:t>
            </a:r>
          </a:p>
        </p:txBody>
      </p:sp>
      <p:sp>
        <p:nvSpPr>
          <p:cNvPr id="112643" name="Rectangle 3"/>
          <p:cNvSpPr>
            <a:spLocks noGrp="1" noChangeArrowheads="1"/>
          </p:cNvSpPr>
          <p:nvPr>
            <p:ph type="body" idx="1"/>
          </p:nvPr>
        </p:nvSpPr>
        <p:spPr>
          <a:xfrm>
            <a:off x="457200" y="1600200"/>
            <a:ext cx="8229600" cy="4876800"/>
          </a:xfrm>
        </p:spPr>
        <p:txBody>
          <a:bodyPr/>
          <a:lstStyle/>
          <a:p>
            <a:pPr algn="l" rtl="0" eaLnBrk="1" hangingPunct="1">
              <a:lnSpc>
                <a:spcPct val="80000"/>
              </a:lnSpc>
            </a:pPr>
            <a:endParaRPr lang="ar-SA" altLang="en-US" sz="2400" b="1" smtClean="0"/>
          </a:p>
          <a:p>
            <a:pPr algn="l" rtl="0" eaLnBrk="1" hangingPunct="1">
              <a:lnSpc>
                <a:spcPct val="80000"/>
              </a:lnSpc>
            </a:pPr>
            <a:r>
              <a:rPr lang="en-US" altLang="en-US" sz="2400" smtClean="0"/>
              <a:t>Two types of</a:t>
            </a:r>
            <a:r>
              <a:rPr lang="ar-SA" altLang="en-US" sz="2400" smtClean="0"/>
              <a:t> </a:t>
            </a:r>
            <a:r>
              <a:rPr lang="en-US" altLang="en-US" sz="2400" smtClean="0"/>
              <a:t>auditing</a:t>
            </a:r>
            <a:r>
              <a:rPr lang="ar-SA" altLang="en-US" sz="2400" smtClean="0"/>
              <a:t> </a:t>
            </a:r>
            <a:r>
              <a:rPr lang="en-US" altLang="en-US" sz="2400" smtClean="0"/>
              <a:t>are required to become registered to the standard: auditing by an external</a:t>
            </a:r>
            <a:r>
              <a:rPr lang="ar-SA" altLang="en-US" sz="2400" smtClean="0"/>
              <a:t> </a:t>
            </a:r>
            <a:r>
              <a:rPr lang="en-US" altLang="en-US" sz="2400" smtClean="0"/>
              <a:t>certification body</a:t>
            </a:r>
            <a:r>
              <a:rPr lang="ar-SA" altLang="en-US" sz="2400" smtClean="0"/>
              <a:t> (</a:t>
            </a:r>
            <a:r>
              <a:rPr lang="en-US" altLang="en-US" sz="2400" smtClean="0"/>
              <a:t>external audit</a:t>
            </a:r>
            <a:r>
              <a:rPr lang="ar-SA" altLang="en-US" sz="2400" smtClean="0"/>
              <a:t>) </a:t>
            </a:r>
            <a:r>
              <a:rPr lang="en-US" altLang="en-US" sz="2400" smtClean="0"/>
              <a:t>and audits by internal staff trained for this process</a:t>
            </a:r>
            <a:r>
              <a:rPr lang="ar-SA" altLang="en-US" sz="2400" smtClean="0"/>
              <a:t> (</a:t>
            </a:r>
            <a:r>
              <a:rPr lang="en-US" altLang="en-US" sz="2400" smtClean="0"/>
              <a:t>internal audits</a:t>
            </a:r>
            <a:r>
              <a:rPr lang="ar-SA" altLang="en-US" sz="2400" smtClean="0"/>
              <a:t>)</a:t>
            </a:r>
            <a:endParaRPr lang="ar-JO" altLang="en-US" sz="2400" smtClean="0"/>
          </a:p>
          <a:p>
            <a:pPr algn="l" rtl="0" eaLnBrk="1" hangingPunct="1">
              <a:lnSpc>
                <a:spcPct val="80000"/>
              </a:lnSpc>
            </a:pPr>
            <a:r>
              <a:rPr lang="en-US" altLang="en-US" sz="2400" smtClean="0"/>
              <a:t>The aim is a continual process of review and assessment, to verify that the system is working as it's supposed to, find out where it can improve and to correct or prevent problems identified. </a:t>
            </a:r>
          </a:p>
          <a:p>
            <a:pPr algn="l" rtl="0" eaLnBrk="1" hangingPunct="1">
              <a:lnSpc>
                <a:spcPct val="80000"/>
              </a:lnSpc>
            </a:pPr>
            <a:r>
              <a:rPr lang="en-US" altLang="en-US" sz="2400" smtClean="0"/>
              <a:t>It is considered healthier for internal auditors to audit outside their usual management line, so as to bring a degree of independence to their judgments</a:t>
            </a:r>
            <a:r>
              <a:rPr lang="ar-SA" altLang="en-US" sz="2400" smtClean="0"/>
              <a:t>.</a:t>
            </a:r>
          </a:p>
          <a:p>
            <a:pPr algn="l" rtl="0" eaLnBrk="1" hangingPunct="1">
              <a:lnSpc>
                <a:spcPct val="80000"/>
              </a:lnSpc>
            </a:pPr>
            <a:r>
              <a:rPr lang="en-US" altLang="en-US" sz="2400" smtClean="0"/>
              <a:t>Under the 1994 standard, the auditing process could be adequately addressed by performing "compliance auditing</a:t>
            </a:r>
          </a:p>
        </p:txBody>
      </p:sp>
    </p:spTree>
    <p:extLst>
      <p:ext uri="{BB962C8B-B14F-4D97-AF65-F5344CB8AC3E}">
        <p14:creationId xmlns:p14="http://schemas.microsoft.com/office/powerpoint/2010/main" val="4051131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2643">
                                            <p:txEl>
                                              <p:pRg st="1" end="1"/>
                                            </p:txEl>
                                          </p:spTgt>
                                        </p:tgtEl>
                                        <p:attrNameLst>
                                          <p:attrName>style.visibility</p:attrName>
                                        </p:attrNameLst>
                                      </p:cBhvr>
                                      <p:to>
                                        <p:strVal val="visible"/>
                                      </p:to>
                                    </p:set>
                                    <p:anim to="" calcmode="lin" valueType="num">
                                      <p:cBhvr>
                                        <p:cTn id="7" dur="1" fill="hold"/>
                                        <p:tgtEl>
                                          <p:spTgt spid="11264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2643">
                                            <p:txEl>
                                              <p:pRg st="2" end="2"/>
                                            </p:txEl>
                                          </p:spTgt>
                                        </p:tgtEl>
                                        <p:attrNameLst>
                                          <p:attrName>style.visibility</p:attrName>
                                        </p:attrNameLst>
                                      </p:cBhvr>
                                      <p:to>
                                        <p:strVal val="visible"/>
                                      </p:to>
                                    </p:set>
                                    <p:anim to="" calcmode="lin" valueType="num">
                                      <p:cBhvr>
                                        <p:cTn id="12" dur="1" fill="hold"/>
                                        <p:tgtEl>
                                          <p:spTgt spid="11264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2643">
                                            <p:txEl>
                                              <p:pRg st="3" end="3"/>
                                            </p:txEl>
                                          </p:spTgt>
                                        </p:tgtEl>
                                        <p:attrNameLst>
                                          <p:attrName>style.visibility</p:attrName>
                                        </p:attrNameLst>
                                      </p:cBhvr>
                                      <p:to>
                                        <p:strVal val="visible"/>
                                      </p:to>
                                    </p:set>
                                    <p:anim to="" calcmode="lin" valueType="num">
                                      <p:cBhvr>
                                        <p:cTn id="17" dur="1" fill="hold"/>
                                        <p:tgtEl>
                                          <p:spTgt spid="11264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2643">
                                            <p:txEl>
                                              <p:pRg st="4" end="4"/>
                                            </p:txEl>
                                          </p:spTgt>
                                        </p:tgtEl>
                                        <p:attrNameLst>
                                          <p:attrName>style.visibility</p:attrName>
                                        </p:attrNameLst>
                                      </p:cBhvr>
                                      <p:to>
                                        <p:strVal val="visible"/>
                                      </p:to>
                                    </p:set>
                                    <p:anim to="" calcmode="lin" valueType="num">
                                      <p:cBhvr>
                                        <p:cTn id="22" dur="1" fill="hold"/>
                                        <p:tgtEl>
                                          <p:spTgt spid="1126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endParaRPr lang="en-US" altLang="en-US" smtClean="0"/>
          </a:p>
        </p:txBody>
      </p:sp>
      <p:sp>
        <p:nvSpPr>
          <p:cNvPr id="113667" name="Rectangle 3"/>
          <p:cNvSpPr>
            <a:spLocks noGrp="1" noChangeArrowheads="1"/>
          </p:cNvSpPr>
          <p:nvPr>
            <p:ph type="body" idx="1"/>
          </p:nvPr>
        </p:nvSpPr>
        <p:spPr/>
        <p:txBody>
          <a:bodyPr/>
          <a:lstStyle/>
          <a:p>
            <a:pPr algn="l" rtl="0" eaLnBrk="1" hangingPunct="1">
              <a:lnSpc>
                <a:spcPct val="90000"/>
              </a:lnSpc>
            </a:pPr>
            <a:r>
              <a:rPr lang="en-US" altLang="en-US" sz="2400" smtClean="0"/>
              <a:t>Tell me what you do</a:t>
            </a:r>
            <a:r>
              <a:rPr lang="ar-SA" altLang="en-US" sz="2400" smtClean="0"/>
              <a:t> </a:t>
            </a:r>
            <a:r>
              <a:rPr lang="ar-SA" altLang="en-US" sz="2400" i="1" smtClean="0"/>
              <a:t>(</a:t>
            </a:r>
            <a:r>
              <a:rPr lang="en-US" altLang="en-US" sz="2400" i="1" smtClean="0"/>
              <a:t>describe the business process</a:t>
            </a:r>
            <a:r>
              <a:rPr lang="ar-SA" altLang="en-US" sz="2400" i="1" smtClean="0"/>
              <a:t>)</a:t>
            </a:r>
            <a:r>
              <a:rPr lang="ar-SA" altLang="en-US" sz="2400" smtClean="0"/>
              <a:t> </a:t>
            </a:r>
          </a:p>
          <a:p>
            <a:pPr algn="l" rtl="0" eaLnBrk="1" hangingPunct="1">
              <a:lnSpc>
                <a:spcPct val="90000"/>
              </a:lnSpc>
            </a:pPr>
            <a:r>
              <a:rPr lang="en-US" altLang="en-US" sz="2400" smtClean="0"/>
              <a:t>Show me where it says that</a:t>
            </a:r>
            <a:r>
              <a:rPr lang="ar-SA" altLang="en-US" sz="2400" smtClean="0"/>
              <a:t> </a:t>
            </a:r>
            <a:r>
              <a:rPr lang="ar-SA" altLang="en-US" sz="2400" i="1" smtClean="0"/>
              <a:t>(</a:t>
            </a:r>
            <a:r>
              <a:rPr lang="en-US" altLang="en-US" sz="2400" i="1" smtClean="0"/>
              <a:t>reference the procedure manuals</a:t>
            </a:r>
            <a:r>
              <a:rPr lang="ar-SA" altLang="en-US" sz="2400" i="1" smtClean="0"/>
              <a:t>)</a:t>
            </a:r>
            <a:r>
              <a:rPr lang="ar-SA" altLang="en-US" sz="2400" smtClean="0"/>
              <a:t> </a:t>
            </a:r>
          </a:p>
          <a:p>
            <a:pPr algn="l" rtl="0" eaLnBrk="1" hangingPunct="1">
              <a:lnSpc>
                <a:spcPct val="90000"/>
              </a:lnSpc>
            </a:pPr>
            <a:r>
              <a:rPr lang="en-US" altLang="en-US" sz="2400" smtClean="0"/>
              <a:t>Prove that that is what happened</a:t>
            </a:r>
            <a:r>
              <a:rPr lang="ar-SA" altLang="en-US" sz="2400" smtClean="0"/>
              <a:t> </a:t>
            </a:r>
            <a:r>
              <a:rPr lang="ar-SA" altLang="en-US" sz="2400" i="1" smtClean="0"/>
              <a:t>(</a:t>
            </a:r>
            <a:r>
              <a:rPr lang="en-US" altLang="en-US" sz="2400" i="1" smtClean="0"/>
              <a:t>exhibit evidence in documented records</a:t>
            </a:r>
            <a:r>
              <a:rPr lang="ar-SA" altLang="en-US" sz="2400" i="1" smtClean="0"/>
              <a:t>)</a:t>
            </a:r>
            <a:r>
              <a:rPr lang="ar-SA" altLang="en-US" sz="2400" smtClean="0"/>
              <a:t> </a:t>
            </a:r>
          </a:p>
          <a:p>
            <a:pPr algn="l" rtl="0" eaLnBrk="1" hangingPunct="1">
              <a:lnSpc>
                <a:spcPct val="90000"/>
              </a:lnSpc>
            </a:pPr>
            <a:r>
              <a:rPr lang="en-US" altLang="en-US" sz="2400" smtClean="0"/>
              <a:t>How this led to preventive actions was not clear</a:t>
            </a:r>
            <a:r>
              <a:rPr lang="ar-SA" altLang="en-US" sz="2400" smtClean="0"/>
              <a:t>.</a:t>
            </a:r>
          </a:p>
          <a:p>
            <a:pPr algn="l" rtl="0" eaLnBrk="1" hangingPunct="1">
              <a:lnSpc>
                <a:spcPct val="90000"/>
              </a:lnSpc>
            </a:pPr>
            <a:r>
              <a:rPr lang="en-US" altLang="en-US" sz="2400" smtClean="0"/>
              <a:t>The 2000 standard uses the process approach. </a:t>
            </a:r>
          </a:p>
          <a:p>
            <a:pPr algn="l" rtl="0" eaLnBrk="1" hangingPunct="1">
              <a:lnSpc>
                <a:spcPct val="90000"/>
              </a:lnSpc>
            </a:pPr>
            <a:r>
              <a:rPr lang="en-US" altLang="en-US" sz="2400" smtClean="0"/>
              <a:t>While auditors perform similar functions, they are expected to go beyond mere auditing for rote "compliance" by focusing on risk, status and importance. </a:t>
            </a:r>
          </a:p>
          <a:p>
            <a:pPr eaLnBrk="1" hangingPunct="1">
              <a:lnSpc>
                <a:spcPct val="90000"/>
              </a:lnSpc>
            </a:pPr>
            <a:endParaRPr lang="en-US" altLang="en-US" sz="2400" smtClean="0"/>
          </a:p>
        </p:txBody>
      </p:sp>
    </p:spTree>
    <p:extLst>
      <p:ext uri="{BB962C8B-B14F-4D97-AF65-F5344CB8AC3E}">
        <p14:creationId xmlns:p14="http://schemas.microsoft.com/office/powerpoint/2010/main" val="393205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to="" calcmode="lin" valueType="num">
                                      <p:cBhvr>
                                        <p:cTn id="7" dur="1" fill="hold"/>
                                        <p:tgtEl>
                                          <p:spTgt spid="1136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 to="" calcmode="lin" valueType="num">
                                      <p:cBhvr>
                                        <p:cTn id="12" dur="1" fill="hold"/>
                                        <p:tgtEl>
                                          <p:spTgt spid="1136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 to="" calcmode="lin" valueType="num">
                                      <p:cBhvr>
                                        <p:cTn id="17" dur="1" fill="hold"/>
                                        <p:tgtEl>
                                          <p:spTgt spid="11366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 to="" calcmode="lin" valueType="num">
                                      <p:cBhvr>
                                        <p:cTn id="22" dur="1" fill="hold"/>
                                        <p:tgtEl>
                                          <p:spTgt spid="11366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 to="" calcmode="lin" valueType="num">
                                      <p:cBhvr>
                                        <p:cTn id="27" dur="1" fill="hold"/>
                                        <p:tgtEl>
                                          <p:spTgt spid="113667">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3667">
                                            <p:txEl>
                                              <p:pRg st="5" end="5"/>
                                            </p:txEl>
                                          </p:spTgt>
                                        </p:tgtEl>
                                        <p:attrNameLst>
                                          <p:attrName>style.visibility</p:attrName>
                                        </p:attrNameLst>
                                      </p:cBhvr>
                                      <p:to>
                                        <p:strVal val="visible"/>
                                      </p:to>
                                    </p:set>
                                    <p:anim to="" calcmode="lin" valueType="num">
                                      <p:cBhvr>
                                        <p:cTn id="32" dur="1" fill="hold"/>
                                        <p:tgtEl>
                                          <p:spTgt spid="1136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endParaRPr lang="en-US" altLang="en-US" smtClean="0"/>
          </a:p>
        </p:txBody>
      </p:sp>
      <p:sp>
        <p:nvSpPr>
          <p:cNvPr id="96259" name="Rectangle 3"/>
          <p:cNvSpPr>
            <a:spLocks noGrp="1" noChangeArrowheads="1"/>
          </p:cNvSpPr>
          <p:nvPr>
            <p:ph type="body" idx="1"/>
          </p:nvPr>
        </p:nvSpPr>
        <p:spPr/>
        <p:txBody>
          <a:bodyPr/>
          <a:lstStyle/>
          <a:p>
            <a:pPr algn="l" rtl="0" eaLnBrk="1" hangingPunct="1">
              <a:lnSpc>
                <a:spcPct val="90000"/>
              </a:lnSpc>
            </a:pPr>
            <a:r>
              <a:rPr lang="en-US" altLang="en-US" sz="2400" smtClean="0"/>
              <a:t>This means they are expected to make more judgments on what is effective, rather than merely adhering to what is formally prescribed. </a:t>
            </a:r>
          </a:p>
          <a:p>
            <a:pPr algn="l" rtl="0" eaLnBrk="1" hangingPunct="1">
              <a:lnSpc>
                <a:spcPct val="90000"/>
              </a:lnSpc>
            </a:pPr>
            <a:r>
              <a:rPr lang="en-US" altLang="en-US" sz="2400" smtClean="0"/>
              <a:t>The difference from the previous standard can be explained thus</a:t>
            </a:r>
            <a:r>
              <a:rPr lang="ar-SA" altLang="en-US" sz="2400" smtClean="0"/>
              <a:t>:</a:t>
            </a:r>
          </a:p>
          <a:p>
            <a:pPr lvl="1" algn="l" rtl="0" eaLnBrk="1" hangingPunct="1">
              <a:lnSpc>
                <a:spcPct val="90000"/>
              </a:lnSpc>
            </a:pPr>
            <a:r>
              <a:rPr lang="en-US" altLang="en-US" sz="2000" b="1" smtClean="0">
                <a:solidFill>
                  <a:srgbClr val="0000FF"/>
                </a:solidFill>
              </a:rPr>
              <a:t>Under the 1994 version, the question was broadly "Are you doing what the manual says you should be doing?", whereas under the 2000 version, the question is more "Will this process help you achieve your stated objectives? Is it a good process or is there a way to do it better</a:t>
            </a:r>
            <a:r>
              <a:rPr lang="ar-SA" altLang="en-US" sz="2000" b="1" smtClean="0">
                <a:solidFill>
                  <a:srgbClr val="0000FF"/>
                </a:solidFill>
              </a:rPr>
              <a:t>?". </a:t>
            </a:r>
          </a:p>
          <a:p>
            <a:pPr algn="l" rtl="0" eaLnBrk="1" hangingPunct="1">
              <a:lnSpc>
                <a:spcPct val="90000"/>
              </a:lnSpc>
            </a:pPr>
            <a:r>
              <a:rPr lang="en-US" altLang="en-US" sz="2400" smtClean="0"/>
              <a:t>The</a:t>
            </a:r>
            <a:r>
              <a:rPr lang="ar-SA" altLang="en-US" sz="2400" smtClean="0"/>
              <a:t> </a:t>
            </a:r>
            <a:r>
              <a:rPr lang="en-US" altLang="en-US" sz="2400" smtClean="0"/>
              <a:t>ISO 19011</a:t>
            </a:r>
            <a:r>
              <a:rPr lang="ar-SA" altLang="en-US" sz="2400" smtClean="0"/>
              <a:t> </a:t>
            </a:r>
            <a:r>
              <a:rPr lang="en-US" altLang="en-US" sz="2400" smtClean="0"/>
              <a:t>standard for auditing applies to ISO 9001 besides other management systems like EMS ( ISO 14001), FSMS (ISO 22000) etc</a:t>
            </a:r>
            <a:r>
              <a:rPr lang="ar-SA" altLang="en-US" sz="2400" smtClean="0"/>
              <a:t>.</a:t>
            </a:r>
            <a:endParaRPr lang="en-US" altLang="en-US" sz="2400" smtClean="0"/>
          </a:p>
        </p:txBody>
      </p:sp>
    </p:spTree>
    <p:extLst>
      <p:ext uri="{BB962C8B-B14F-4D97-AF65-F5344CB8AC3E}">
        <p14:creationId xmlns:p14="http://schemas.microsoft.com/office/powerpoint/2010/main" val="1388046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to="" calcmode="lin" valueType="num">
                                      <p:cBhvr>
                                        <p:cTn id="7" dur="1" fill="hold"/>
                                        <p:tgtEl>
                                          <p:spTgt spid="962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 to="" calcmode="lin" valueType="num">
                                      <p:cBhvr>
                                        <p:cTn id="12" dur="1" fill="hold"/>
                                        <p:tgtEl>
                                          <p:spTgt spid="96259">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anim to="" calcmode="lin" valueType="num">
                                      <p:cBhvr>
                                        <p:cTn id="15" dur="1" fill="hold"/>
                                        <p:tgtEl>
                                          <p:spTgt spid="96259">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96259">
                                            <p:txEl>
                                              <p:pRg st="3" end="3"/>
                                            </p:txEl>
                                          </p:spTgt>
                                        </p:tgtEl>
                                        <p:attrNameLst>
                                          <p:attrName>style.visibility</p:attrName>
                                        </p:attrNameLst>
                                      </p:cBhvr>
                                      <p:to>
                                        <p:strVal val="visible"/>
                                      </p:to>
                                    </p:set>
                                    <p:anim to="" calcmode="lin" valueType="num">
                                      <p:cBhvr>
                                        <p:cTn id="20" dur="1" fill="hold"/>
                                        <p:tgtEl>
                                          <p:spTgt spid="9625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762000"/>
            <a:ext cx="8229600" cy="1143000"/>
          </a:xfrm>
        </p:spPr>
        <p:txBody>
          <a:bodyPr>
            <a:normAutofit fontScale="90000"/>
          </a:bodyPr>
          <a:lstStyle/>
          <a:p>
            <a:pPr eaLnBrk="1" hangingPunct="1"/>
            <a:r>
              <a:rPr lang="en-US" altLang="en-US" sz="4000" b="1" smtClean="0"/>
              <a:t>Debate on the effectiveness of ISO 9000</a:t>
            </a:r>
          </a:p>
        </p:txBody>
      </p:sp>
      <p:sp>
        <p:nvSpPr>
          <p:cNvPr id="114691" name="Rectangle 3"/>
          <p:cNvSpPr>
            <a:spLocks noGrp="1" noChangeArrowheads="1"/>
          </p:cNvSpPr>
          <p:nvPr>
            <p:ph type="body" idx="1"/>
          </p:nvPr>
        </p:nvSpPr>
        <p:spPr/>
        <p:txBody>
          <a:bodyPr/>
          <a:lstStyle/>
          <a:p>
            <a:pPr algn="l" rtl="0" eaLnBrk="1" hangingPunct="1">
              <a:lnSpc>
                <a:spcPct val="90000"/>
              </a:lnSpc>
            </a:pPr>
            <a:endParaRPr lang="ar-SA" altLang="en-US" sz="2400" b="1" smtClean="0"/>
          </a:p>
          <a:p>
            <a:pPr algn="l" rtl="0" eaLnBrk="1" hangingPunct="1">
              <a:lnSpc>
                <a:spcPct val="90000"/>
              </a:lnSpc>
            </a:pPr>
            <a:r>
              <a:rPr lang="en-US" altLang="en-US" sz="2400" smtClean="0"/>
              <a:t>The debate on the effectiveness of ISO 9000 commonly centers on the following questions</a:t>
            </a:r>
            <a:r>
              <a:rPr lang="ar-SA" altLang="en-US" sz="2400" smtClean="0"/>
              <a:t>:</a:t>
            </a:r>
          </a:p>
          <a:p>
            <a:pPr algn="l" rtl="0" eaLnBrk="1" hangingPunct="1">
              <a:lnSpc>
                <a:spcPct val="90000"/>
              </a:lnSpc>
            </a:pPr>
            <a:r>
              <a:rPr lang="en-US" altLang="en-US" sz="2400" smtClean="0"/>
              <a:t>Are the quality principles in ISO 9000:2000 of value (note that the version date is important: in the 2000 version ISO attempted to address many concerns and criticisms of ISO 9000:1994</a:t>
            </a:r>
            <a:r>
              <a:rPr lang="ar-SA" altLang="en-US" sz="2400" smtClean="0"/>
              <a:t>)? </a:t>
            </a:r>
          </a:p>
          <a:p>
            <a:pPr algn="l" rtl="0" eaLnBrk="1" hangingPunct="1">
              <a:lnSpc>
                <a:spcPct val="90000"/>
              </a:lnSpc>
            </a:pPr>
            <a:r>
              <a:rPr lang="en-US" altLang="en-US" sz="2400" smtClean="0"/>
              <a:t>Does it help to implement an ISO 9001:2000 compliant quality management system</a:t>
            </a:r>
            <a:r>
              <a:rPr lang="ar-SA" altLang="en-US" sz="2400" smtClean="0"/>
              <a:t>? </a:t>
            </a:r>
          </a:p>
          <a:p>
            <a:pPr algn="l" rtl="0" eaLnBrk="1" hangingPunct="1">
              <a:lnSpc>
                <a:spcPct val="90000"/>
              </a:lnSpc>
            </a:pPr>
            <a:r>
              <a:rPr lang="en-US" altLang="en-US" sz="2400" smtClean="0"/>
              <a:t>Does it help to obtain ISO 9001:2000 certification</a:t>
            </a:r>
            <a:r>
              <a:rPr lang="ar-SA" altLang="en-US" sz="2400" smtClean="0"/>
              <a:t>? </a:t>
            </a:r>
          </a:p>
          <a:p>
            <a:pPr algn="l" rtl="0" eaLnBrk="1" hangingPunct="1">
              <a:lnSpc>
                <a:spcPct val="90000"/>
              </a:lnSpc>
            </a:pPr>
            <a:endParaRPr lang="ar-SA" altLang="en-US" sz="2400" b="1" smtClean="0"/>
          </a:p>
          <a:p>
            <a:pPr eaLnBrk="1" hangingPunct="1">
              <a:lnSpc>
                <a:spcPct val="90000"/>
              </a:lnSpc>
            </a:pPr>
            <a:endParaRPr lang="en-US" altLang="en-US" sz="2400" smtClean="0"/>
          </a:p>
        </p:txBody>
      </p:sp>
    </p:spTree>
    <p:extLst>
      <p:ext uri="{BB962C8B-B14F-4D97-AF65-F5344CB8AC3E}">
        <p14:creationId xmlns:p14="http://schemas.microsoft.com/office/powerpoint/2010/main" val="4059388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 to="" calcmode="lin" valueType="num">
                                      <p:cBhvr>
                                        <p:cTn id="7" dur="1" fill="hold"/>
                                        <p:tgtEl>
                                          <p:spTgt spid="11469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4691">
                                            <p:txEl>
                                              <p:pRg st="2" end="2"/>
                                            </p:txEl>
                                          </p:spTgt>
                                        </p:tgtEl>
                                        <p:attrNameLst>
                                          <p:attrName>style.visibility</p:attrName>
                                        </p:attrNameLst>
                                      </p:cBhvr>
                                      <p:to>
                                        <p:strVal val="visible"/>
                                      </p:to>
                                    </p:set>
                                    <p:anim to="" calcmode="lin" valueType="num">
                                      <p:cBhvr>
                                        <p:cTn id="12" dur="1" fill="hold"/>
                                        <p:tgtEl>
                                          <p:spTgt spid="11469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4691">
                                            <p:txEl>
                                              <p:pRg st="3" end="3"/>
                                            </p:txEl>
                                          </p:spTgt>
                                        </p:tgtEl>
                                        <p:attrNameLst>
                                          <p:attrName>style.visibility</p:attrName>
                                        </p:attrNameLst>
                                      </p:cBhvr>
                                      <p:to>
                                        <p:strVal val="visible"/>
                                      </p:to>
                                    </p:set>
                                    <p:anim to="" calcmode="lin" valueType="num">
                                      <p:cBhvr>
                                        <p:cTn id="17" dur="1" fill="hold"/>
                                        <p:tgtEl>
                                          <p:spTgt spid="114691">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4691">
                                            <p:txEl>
                                              <p:pRg st="4" end="4"/>
                                            </p:txEl>
                                          </p:spTgt>
                                        </p:tgtEl>
                                        <p:attrNameLst>
                                          <p:attrName>style.visibility</p:attrName>
                                        </p:attrNameLst>
                                      </p:cBhvr>
                                      <p:to>
                                        <p:strVal val="visible"/>
                                      </p:to>
                                    </p:set>
                                    <p:anim to="" calcmode="lin" valueType="num">
                                      <p:cBhvr>
                                        <p:cTn id="22" dur="1" fill="hold"/>
                                        <p:tgtEl>
                                          <p:spTgt spid="1146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609600"/>
            <a:ext cx="8229600" cy="1143000"/>
          </a:xfrm>
        </p:spPr>
        <p:txBody>
          <a:bodyPr/>
          <a:lstStyle/>
          <a:p>
            <a:pPr eaLnBrk="1" hangingPunct="1"/>
            <a:r>
              <a:rPr lang="en-US" altLang="en-US" b="1" smtClean="0"/>
              <a:t>Advantages</a:t>
            </a:r>
          </a:p>
        </p:txBody>
      </p:sp>
      <p:sp>
        <p:nvSpPr>
          <p:cNvPr id="115715" name="Rectangle 3"/>
          <p:cNvSpPr>
            <a:spLocks noGrp="1" noChangeArrowheads="1"/>
          </p:cNvSpPr>
          <p:nvPr>
            <p:ph type="body" idx="1"/>
          </p:nvPr>
        </p:nvSpPr>
        <p:spPr/>
        <p:txBody>
          <a:bodyPr/>
          <a:lstStyle/>
          <a:p>
            <a:pPr algn="l" rtl="0" eaLnBrk="1" hangingPunct="1">
              <a:lnSpc>
                <a:spcPct val="90000"/>
              </a:lnSpc>
            </a:pPr>
            <a:r>
              <a:rPr lang="en-US" altLang="en-US" sz="2800" smtClean="0"/>
              <a:t>It is widely acknowledged that proper quality management improves business, often having a positive effect on investment, market share, sales growth, sales margins, competitive advantage, and avoidance of litigation</a:t>
            </a:r>
          </a:p>
          <a:p>
            <a:pPr algn="l" rtl="0" eaLnBrk="1" hangingPunct="1">
              <a:lnSpc>
                <a:spcPct val="90000"/>
              </a:lnSpc>
            </a:pPr>
            <a:r>
              <a:rPr lang="en-US" altLang="en-US" sz="2800" smtClean="0"/>
              <a:t>The quality principles in ISO 9000:2000 are also sound, according to Wade, and Barnes</a:t>
            </a:r>
            <a:r>
              <a:rPr lang="ar-SA" altLang="en-US" sz="2800" smtClean="0"/>
              <a:t>, </a:t>
            </a:r>
            <a:r>
              <a:rPr lang="en-US" altLang="en-US" sz="2800" smtClean="0"/>
              <a:t>who says "ISO 9000 guidelines provide a comprehensive model for quality management systems that can make any company competitive."</a:t>
            </a:r>
            <a:endParaRPr lang="ar-SA" altLang="en-US" sz="2800" smtClean="0"/>
          </a:p>
        </p:txBody>
      </p:sp>
    </p:spTree>
    <p:extLst>
      <p:ext uri="{BB962C8B-B14F-4D97-AF65-F5344CB8AC3E}">
        <p14:creationId xmlns:p14="http://schemas.microsoft.com/office/powerpoint/2010/main" val="602400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to="" calcmode="lin" valueType="num">
                                      <p:cBhvr>
                                        <p:cTn id="7" dur="1" fill="hold"/>
                                        <p:tgtEl>
                                          <p:spTgt spid="1157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 to="" calcmode="lin" valueType="num">
                                      <p:cBhvr>
                                        <p:cTn id="12" dur="1" fill="hold"/>
                                        <p:tgtEl>
                                          <p:spTgt spid="11571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endParaRPr lang="en-US" altLang="en-US" smtClean="0"/>
          </a:p>
        </p:txBody>
      </p:sp>
      <p:sp>
        <p:nvSpPr>
          <p:cNvPr id="123907" name="Rectangle 3"/>
          <p:cNvSpPr>
            <a:spLocks noGrp="1" noChangeArrowheads="1"/>
          </p:cNvSpPr>
          <p:nvPr>
            <p:ph type="body" idx="1"/>
          </p:nvPr>
        </p:nvSpPr>
        <p:spPr/>
        <p:txBody>
          <a:bodyPr/>
          <a:lstStyle/>
          <a:p>
            <a:pPr algn="l" rtl="0" eaLnBrk="1" hangingPunct="1">
              <a:lnSpc>
                <a:spcPct val="90000"/>
              </a:lnSpc>
            </a:pPr>
            <a:r>
              <a:rPr lang="en-US" altLang="en-US" smtClean="0"/>
              <a:t>Barnes also cites a survey by Lloyd's Register Quality Assurance which indicated that ISO 9000 increased net profit, and another by Deloitte-Touche which reported that the costs of registration were recovered in three years. </a:t>
            </a:r>
          </a:p>
          <a:p>
            <a:pPr algn="l" rtl="0" eaLnBrk="1" hangingPunct="1">
              <a:lnSpc>
                <a:spcPct val="90000"/>
              </a:lnSpc>
            </a:pPr>
            <a:r>
              <a:rPr lang="en-US" altLang="en-US" smtClean="0"/>
              <a:t>According to</a:t>
            </a:r>
            <a:r>
              <a:rPr lang="ar-SA" altLang="en-US" smtClean="0"/>
              <a:t> </a:t>
            </a:r>
            <a:r>
              <a:rPr lang="en-US" altLang="en-US" i="1" smtClean="0"/>
              <a:t>the Providence Business News,</a:t>
            </a:r>
            <a:r>
              <a:rPr lang="ar-SA" altLang="en-US" smtClean="0"/>
              <a:t> </a:t>
            </a:r>
            <a:r>
              <a:rPr lang="en-US" altLang="en-US" smtClean="0"/>
              <a:t>implementing ISO often </a:t>
            </a:r>
            <a:r>
              <a:rPr lang="en-US" altLang="en-US" b="1" smtClean="0">
                <a:solidFill>
                  <a:srgbClr val="0000FF"/>
                </a:solidFill>
              </a:rPr>
              <a:t>gives the following advantages:</a:t>
            </a:r>
          </a:p>
        </p:txBody>
      </p:sp>
    </p:spTree>
    <p:extLst>
      <p:ext uri="{BB962C8B-B14F-4D97-AF65-F5344CB8AC3E}">
        <p14:creationId xmlns:p14="http://schemas.microsoft.com/office/powerpoint/2010/main" val="287862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3907">
                                            <p:txEl>
                                              <p:pRg st="0" end="0"/>
                                            </p:txEl>
                                          </p:spTgt>
                                        </p:tgtEl>
                                        <p:attrNameLst>
                                          <p:attrName>style.visibility</p:attrName>
                                        </p:attrNameLst>
                                      </p:cBhvr>
                                      <p:to>
                                        <p:strVal val="visible"/>
                                      </p:to>
                                    </p:set>
                                    <p:anim calcmode="discrete" valueType="clr">
                                      <p:cBhvr override="childStyle">
                                        <p:cTn id="7" dur="80"/>
                                        <p:tgtEl>
                                          <p:spTgt spid="1239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390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3907">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3907">
                                            <p:txEl>
                                              <p:pRg st="1" end="1"/>
                                            </p:txEl>
                                          </p:spTgt>
                                        </p:tgtEl>
                                        <p:attrNameLst>
                                          <p:attrName>style.visibility</p:attrName>
                                        </p:attrNameLst>
                                      </p:cBhvr>
                                      <p:to>
                                        <p:strVal val="visible"/>
                                      </p:to>
                                    </p:set>
                                    <p:anim calcmode="discrete" valueType="clr">
                                      <p:cBhvr override="childStyle">
                                        <p:cTn id="14" dur="80"/>
                                        <p:tgtEl>
                                          <p:spTgt spid="12390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390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2390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endParaRPr lang="en-US" altLang="en-US" smtClean="0"/>
          </a:p>
        </p:txBody>
      </p:sp>
      <p:sp>
        <p:nvSpPr>
          <p:cNvPr id="116739" name="Rectangle 3"/>
          <p:cNvSpPr>
            <a:spLocks noGrp="1" noChangeArrowheads="1"/>
          </p:cNvSpPr>
          <p:nvPr>
            <p:ph type="body" idx="1"/>
          </p:nvPr>
        </p:nvSpPr>
        <p:spPr/>
        <p:txBody>
          <a:bodyPr/>
          <a:lstStyle/>
          <a:p>
            <a:pPr marL="533400" indent="-533400" algn="l" rtl="0" eaLnBrk="1" hangingPunct="1">
              <a:lnSpc>
                <a:spcPct val="90000"/>
              </a:lnSpc>
              <a:buFontTx/>
              <a:buAutoNum type="arabicPeriod"/>
            </a:pPr>
            <a:r>
              <a:rPr lang="en-US" altLang="en-US" sz="2800" smtClean="0">
                <a:solidFill>
                  <a:srgbClr val="0000FF"/>
                </a:solidFill>
              </a:rPr>
              <a:t>Create a more efficient, effective operation</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Increase customer satisfaction and retention</a:t>
            </a:r>
          </a:p>
          <a:p>
            <a:pPr marL="533400" indent="-533400" algn="l" rtl="0" eaLnBrk="1" hangingPunct="1">
              <a:lnSpc>
                <a:spcPct val="90000"/>
              </a:lnSpc>
              <a:buFontTx/>
              <a:buAutoNum type="arabicPeriod"/>
            </a:pPr>
            <a:r>
              <a:rPr lang="en-US" altLang="en-US" sz="2800" smtClean="0">
                <a:solidFill>
                  <a:srgbClr val="0000FF"/>
                </a:solidFill>
              </a:rPr>
              <a:t>Reduce audits</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Enhance marketing</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Improve employee motivation, awareness, and morale</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Promote international trade</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Increases profit</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Reduce waste and increases productivity</a:t>
            </a:r>
            <a:r>
              <a:rPr lang="ar-SA" altLang="en-US" sz="2800" smtClean="0"/>
              <a:t> </a:t>
            </a:r>
          </a:p>
          <a:p>
            <a:pPr marL="533400" indent="-533400" eaLnBrk="1" hangingPunct="1">
              <a:lnSpc>
                <a:spcPct val="90000"/>
              </a:lnSpc>
            </a:pPr>
            <a:endParaRPr lang="en-US" altLang="en-US" sz="2800" smtClean="0"/>
          </a:p>
        </p:txBody>
      </p:sp>
    </p:spTree>
    <p:extLst>
      <p:ext uri="{BB962C8B-B14F-4D97-AF65-F5344CB8AC3E}">
        <p14:creationId xmlns:p14="http://schemas.microsoft.com/office/powerpoint/2010/main" val="1445087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to="" calcmode="lin" valueType="num">
                                      <p:cBhvr>
                                        <p:cTn id="7" dur="1" fill="hold"/>
                                        <p:tgtEl>
                                          <p:spTgt spid="1167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 to="" calcmode="lin" valueType="num">
                                      <p:cBhvr>
                                        <p:cTn id="12" dur="1" fill="hold"/>
                                        <p:tgtEl>
                                          <p:spTgt spid="11673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 to="" calcmode="lin" valueType="num">
                                      <p:cBhvr>
                                        <p:cTn id="17" dur="1" fill="hold"/>
                                        <p:tgtEl>
                                          <p:spTgt spid="11673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 to="" calcmode="lin" valueType="num">
                                      <p:cBhvr>
                                        <p:cTn id="22" dur="1" fill="hold"/>
                                        <p:tgtEl>
                                          <p:spTgt spid="11673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 to="" calcmode="lin" valueType="num">
                                      <p:cBhvr>
                                        <p:cTn id="27" dur="1" fill="hold"/>
                                        <p:tgtEl>
                                          <p:spTgt spid="116739">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 to="" calcmode="lin" valueType="num">
                                      <p:cBhvr>
                                        <p:cTn id="32" dur="1" fill="hold"/>
                                        <p:tgtEl>
                                          <p:spTgt spid="116739">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16739">
                                            <p:txEl>
                                              <p:pRg st="6" end="6"/>
                                            </p:txEl>
                                          </p:spTgt>
                                        </p:tgtEl>
                                        <p:attrNameLst>
                                          <p:attrName>style.visibility</p:attrName>
                                        </p:attrNameLst>
                                      </p:cBhvr>
                                      <p:to>
                                        <p:strVal val="visible"/>
                                      </p:to>
                                    </p:set>
                                    <p:anim to="" calcmode="lin" valueType="num">
                                      <p:cBhvr>
                                        <p:cTn id="37" dur="1" fill="hold"/>
                                        <p:tgtEl>
                                          <p:spTgt spid="116739">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16739">
                                            <p:txEl>
                                              <p:pRg st="7" end="7"/>
                                            </p:txEl>
                                          </p:spTgt>
                                        </p:tgtEl>
                                        <p:attrNameLst>
                                          <p:attrName>style.visibility</p:attrName>
                                        </p:attrNameLst>
                                      </p:cBhvr>
                                      <p:to>
                                        <p:strVal val="visible"/>
                                      </p:to>
                                    </p:set>
                                    <p:anim to="" calcmode="lin" valueType="num">
                                      <p:cBhvr>
                                        <p:cTn id="42" dur="1" fill="hold"/>
                                        <p:tgtEl>
                                          <p:spTgt spid="11673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endParaRPr lang="en-US" altLang="en-US" smtClean="0"/>
          </a:p>
        </p:txBody>
      </p:sp>
      <p:sp>
        <p:nvSpPr>
          <p:cNvPr id="122883" name="Rectangle 3"/>
          <p:cNvSpPr>
            <a:spLocks noGrp="1" noChangeArrowheads="1"/>
          </p:cNvSpPr>
          <p:nvPr>
            <p:ph type="body" idx="1"/>
          </p:nvPr>
        </p:nvSpPr>
        <p:spPr/>
        <p:txBody>
          <a:bodyPr/>
          <a:lstStyle/>
          <a:p>
            <a:pPr algn="l" rtl="0" eaLnBrk="1" hangingPunct="1"/>
            <a:r>
              <a:rPr lang="en-US" altLang="en-US" smtClean="0"/>
              <a:t>However, a broad statistical study of 800 Spanish companies,</a:t>
            </a:r>
            <a:r>
              <a:rPr lang="ar-SA" altLang="en-US" smtClean="0"/>
              <a:t> </a:t>
            </a:r>
            <a:r>
              <a:rPr lang="en-US" altLang="en-US" smtClean="0"/>
              <a:t>found that ISO 9000 registration in itself </a:t>
            </a:r>
            <a:r>
              <a:rPr lang="en-US" altLang="en-US" smtClean="0">
                <a:solidFill>
                  <a:srgbClr val="0000FF"/>
                </a:solidFill>
              </a:rPr>
              <a:t>creates </a:t>
            </a:r>
            <a:r>
              <a:rPr lang="en-US" altLang="en-US" smtClean="0">
                <a:solidFill>
                  <a:srgbClr val="FF0000"/>
                </a:solidFill>
              </a:rPr>
              <a:t>little</a:t>
            </a:r>
            <a:r>
              <a:rPr lang="en-US" altLang="en-US" smtClean="0">
                <a:solidFill>
                  <a:srgbClr val="0000FF"/>
                </a:solidFill>
              </a:rPr>
              <a:t> improvement because companies interested in it have usually already made some type of commitment to quality management and were performing just as well before registration.</a:t>
            </a:r>
          </a:p>
        </p:txBody>
      </p:sp>
    </p:spTree>
    <p:extLst>
      <p:ext uri="{BB962C8B-B14F-4D97-AF65-F5344CB8AC3E}">
        <p14:creationId xmlns:p14="http://schemas.microsoft.com/office/powerpoint/2010/main" val="4057958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883">
                                            <p:txEl>
                                              <p:pRg st="0" end="0"/>
                                            </p:txEl>
                                          </p:spTgt>
                                        </p:tgtEl>
                                        <p:attrNameLst>
                                          <p:attrName>style.visibility</p:attrName>
                                        </p:attrNameLst>
                                      </p:cBhvr>
                                      <p:to>
                                        <p:strVal val="visible"/>
                                      </p:to>
                                    </p:set>
                                    <p:anim calcmode="discrete" valueType="clr">
                                      <p:cBhvr override="childStyle">
                                        <p:cTn id="7" dur="80"/>
                                        <p:tgtEl>
                                          <p:spTgt spid="12288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88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288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lstStyle/>
          <a:p>
            <a:pPr eaLnBrk="1" hangingPunct="1"/>
            <a:endParaRPr lang="ar-SA" altLang="en-US" smtClean="0"/>
          </a:p>
          <a:p>
            <a:pPr eaLnBrk="1" hangingPunct="1"/>
            <a:r>
              <a:rPr lang="ar-SA" altLang="en-US" b="1" smtClean="0">
                <a:solidFill>
                  <a:srgbClr val="006600"/>
                </a:solidFill>
              </a:rPr>
              <a:t>تعريف 2</a:t>
            </a:r>
            <a:r>
              <a:rPr lang="ar-SA" altLang="en-US" smtClean="0"/>
              <a:t> : ( هي شكل تعاوني لأداء الأعمال يعتمد على القدرات المشتركة لكل من الإدارة والعاملين ، بهدف التحسين المستمر في الجودة والانتاجية وذلك من خلال فرق العمل ) </a:t>
            </a:r>
          </a:p>
          <a:p>
            <a:pPr eaLnBrk="1" hangingPunct="1"/>
            <a:r>
              <a:rPr lang="ar-SA" altLang="en-US" b="1" smtClean="0">
                <a:solidFill>
                  <a:srgbClr val="006600"/>
                </a:solidFill>
              </a:rPr>
              <a:t>تعريف 3</a:t>
            </a:r>
            <a:r>
              <a:rPr lang="ar-SA" altLang="en-US" smtClean="0"/>
              <a:t> : ( عمل الأشياء الصحيحة بالطريقة الصحيحة من المحاولة الأولى ) </a:t>
            </a:r>
          </a:p>
        </p:txBody>
      </p:sp>
    </p:spTree>
    <p:extLst>
      <p:ext uri="{BB962C8B-B14F-4D97-AF65-F5344CB8AC3E}">
        <p14:creationId xmlns:p14="http://schemas.microsoft.com/office/powerpoint/2010/main" val="2172504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anim to="" calcmode="lin" valueType="num">
                                      <p:cBhvr>
                                        <p:cTn id="7" dur="1" fill="hold"/>
                                        <p:tgtEl>
                                          <p:spTgt spid="7987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9875">
                                            <p:txEl>
                                              <p:pRg st="2" end="2"/>
                                            </p:txEl>
                                          </p:spTgt>
                                        </p:tgtEl>
                                        <p:attrNameLst>
                                          <p:attrName>style.visibility</p:attrName>
                                        </p:attrNameLst>
                                      </p:cBhvr>
                                      <p:to>
                                        <p:strVal val="visible"/>
                                      </p:to>
                                    </p:set>
                                    <p:anim to="" calcmode="lin" valueType="num">
                                      <p:cBhvr>
                                        <p:cTn id="12" dur="1" fill="hold"/>
                                        <p:tgtEl>
                                          <p:spTgt spid="798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endParaRPr lang="en-US" altLang="en-US" smtClean="0"/>
          </a:p>
        </p:txBody>
      </p:sp>
      <p:sp>
        <p:nvSpPr>
          <p:cNvPr id="117763" name="Rectangle 3"/>
          <p:cNvSpPr>
            <a:spLocks noGrp="1" noChangeArrowheads="1"/>
          </p:cNvSpPr>
          <p:nvPr>
            <p:ph type="body" idx="1"/>
          </p:nvPr>
        </p:nvSpPr>
        <p:spPr/>
        <p:txBody>
          <a:bodyPr/>
          <a:lstStyle/>
          <a:p>
            <a:pPr algn="l" rtl="0" eaLnBrk="1" hangingPunct="1">
              <a:lnSpc>
                <a:spcPct val="90000"/>
              </a:lnSpc>
            </a:pPr>
            <a:r>
              <a:rPr lang="en-US" altLang="en-US" smtClean="0"/>
              <a:t>In today's service-sector driven economy, more and more companies are using ISO 9000 as a business tool. </a:t>
            </a:r>
          </a:p>
          <a:p>
            <a:pPr algn="l" rtl="0" eaLnBrk="1" hangingPunct="1">
              <a:lnSpc>
                <a:spcPct val="90000"/>
              </a:lnSpc>
            </a:pPr>
            <a:r>
              <a:rPr lang="en-US" altLang="en-US" smtClean="0"/>
              <a:t>Through the use of properly stated quality objectives, customer satisfaction surveys and a well-defined continual improvement program companies are using ISO 9000 processes to increase their efficiency and profitability</a:t>
            </a:r>
            <a:r>
              <a:rPr lang="ar-SA" altLang="en-US" smtClean="0"/>
              <a:t>.</a:t>
            </a:r>
            <a:endParaRPr lang="ar-SA" altLang="en-US" b="1" smtClean="0"/>
          </a:p>
          <a:p>
            <a:pPr eaLnBrk="1" hangingPunct="1">
              <a:lnSpc>
                <a:spcPct val="90000"/>
              </a:lnSpc>
            </a:pPr>
            <a:endParaRPr lang="en-US" altLang="en-US" smtClean="0"/>
          </a:p>
        </p:txBody>
      </p:sp>
    </p:spTree>
    <p:extLst>
      <p:ext uri="{BB962C8B-B14F-4D97-AF65-F5344CB8AC3E}">
        <p14:creationId xmlns:p14="http://schemas.microsoft.com/office/powerpoint/2010/main" val="2097720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to="" calcmode="lin" valueType="num">
                                      <p:cBhvr>
                                        <p:cTn id="7" dur="1" fill="hold"/>
                                        <p:tgtEl>
                                          <p:spTgt spid="1177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 to="" calcmode="lin" valueType="num">
                                      <p:cBhvr>
                                        <p:cTn id="12" dur="1" fill="hold"/>
                                        <p:tgtEl>
                                          <p:spTgt spid="11776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81000" y="762000"/>
            <a:ext cx="8229600" cy="1143000"/>
          </a:xfrm>
        </p:spPr>
        <p:txBody>
          <a:bodyPr/>
          <a:lstStyle/>
          <a:p>
            <a:pPr eaLnBrk="1" hangingPunct="1"/>
            <a:r>
              <a:rPr lang="en-US" altLang="en-US" b="1" smtClean="0"/>
              <a:t>Problems</a:t>
            </a:r>
          </a:p>
        </p:txBody>
      </p:sp>
      <p:sp>
        <p:nvSpPr>
          <p:cNvPr id="118787" name="Rectangle 3"/>
          <p:cNvSpPr>
            <a:spLocks noGrp="1" noChangeArrowheads="1"/>
          </p:cNvSpPr>
          <p:nvPr>
            <p:ph type="body" idx="1"/>
          </p:nvPr>
        </p:nvSpPr>
        <p:spPr/>
        <p:txBody>
          <a:bodyPr/>
          <a:lstStyle/>
          <a:p>
            <a:pPr algn="l" rtl="0" eaLnBrk="1" hangingPunct="1"/>
            <a:endParaRPr lang="ar-SA" altLang="en-US" sz="2800" b="1" smtClean="0"/>
          </a:p>
          <a:p>
            <a:pPr algn="l" rtl="0" eaLnBrk="1" hangingPunct="1"/>
            <a:r>
              <a:rPr lang="en-US" altLang="en-US" sz="2800" smtClean="0"/>
              <a:t>A common criticism of ISO 9001 is the amount of money, time and paperwork required for registration</a:t>
            </a:r>
          </a:p>
          <a:p>
            <a:pPr algn="l" rtl="0" eaLnBrk="1" hangingPunct="1"/>
            <a:r>
              <a:rPr lang="en-US" altLang="en-US" sz="2800" smtClean="0"/>
              <a:t>According to Barnes, "Opponents claim that it is only for documentation. </a:t>
            </a:r>
          </a:p>
          <a:p>
            <a:pPr algn="l" rtl="0" eaLnBrk="1" hangingPunct="1"/>
            <a:r>
              <a:rPr lang="en-US" altLang="en-US" sz="2800" smtClean="0"/>
              <a:t>Proponents believe that if a company has documented its quality systems, then most of the paperwork has already been completed</a:t>
            </a:r>
          </a:p>
        </p:txBody>
      </p:sp>
    </p:spTree>
    <p:extLst>
      <p:ext uri="{BB962C8B-B14F-4D97-AF65-F5344CB8AC3E}">
        <p14:creationId xmlns:p14="http://schemas.microsoft.com/office/powerpoint/2010/main" val="1690151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anim to="" calcmode="lin" valueType="num">
                                      <p:cBhvr>
                                        <p:cTn id="7" dur="1" fill="hold"/>
                                        <p:tgtEl>
                                          <p:spTgt spid="118787">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8787">
                                            <p:txEl>
                                              <p:pRg st="2" end="2"/>
                                            </p:txEl>
                                          </p:spTgt>
                                        </p:tgtEl>
                                        <p:attrNameLst>
                                          <p:attrName>style.visibility</p:attrName>
                                        </p:attrNameLst>
                                      </p:cBhvr>
                                      <p:to>
                                        <p:strVal val="visible"/>
                                      </p:to>
                                    </p:set>
                                    <p:anim to="" calcmode="lin" valueType="num">
                                      <p:cBhvr>
                                        <p:cTn id="12" dur="1" fill="hold"/>
                                        <p:tgtEl>
                                          <p:spTgt spid="118787">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8787">
                                            <p:txEl>
                                              <p:pRg st="3" end="3"/>
                                            </p:txEl>
                                          </p:spTgt>
                                        </p:tgtEl>
                                        <p:attrNameLst>
                                          <p:attrName>style.visibility</p:attrName>
                                        </p:attrNameLst>
                                      </p:cBhvr>
                                      <p:to>
                                        <p:strVal val="visible"/>
                                      </p:to>
                                    </p:set>
                                    <p:anim to="" calcmode="lin" valueType="num">
                                      <p:cBhvr>
                                        <p:cTn id="17" dur="1" fill="hold"/>
                                        <p:tgtEl>
                                          <p:spTgt spid="1187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endParaRPr lang="en-US" altLang="en-US" smtClean="0"/>
          </a:p>
        </p:txBody>
      </p:sp>
      <p:sp>
        <p:nvSpPr>
          <p:cNvPr id="119811" name="Rectangle 3"/>
          <p:cNvSpPr>
            <a:spLocks noGrp="1" noChangeArrowheads="1"/>
          </p:cNvSpPr>
          <p:nvPr>
            <p:ph type="body" idx="1"/>
          </p:nvPr>
        </p:nvSpPr>
        <p:spPr/>
        <p:txBody>
          <a:bodyPr/>
          <a:lstStyle/>
          <a:p>
            <a:pPr algn="l" rtl="0" eaLnBrk="1" hangingPunct="1">
              <a:lnSpc>
                <a:spcPct val="80000"/>
              </a:lnSpc>
            </a:pPr>
            <a:r>
              <a:rPr lang="en-US" altLang="en-US" sz="2800" smtClean="0"/>
              <a:t>According to Seddon, ISO 9001 promotes specification, control, and procedures rather than understanding and improvement</a:t>
            </a:r>
            <a:endParaRPr lang="ar-JO" altLang="en-US" sz="2800" smtClean="0"/>
          </a:p>
          <a:p>
            <a:pPr algn="l" rtl="0" eaLnBrk="1" hangingPunct="1">
              <a:lnSpc>
                <a:spcPct val="80000"/>
              </a:lnSpc>
            </a:pPr>
            <a:r>
              <a:rPr lang="en-US" altLang="en-US" sz="2800" smtClean="0"/>
              <a:t>Wade argues that ISO 9000 is effective as a guideline, but that promoting it as a standard "helps to mislead companies into thinking that certification means better quality, ... [undermining] the need for an organization to set its own quality standards</a:t>
            </a:r>
            <a:r>
              <a:rPr lang="ar-SA" altLang="en-US" sz="2800" smtClean="0"/>
              <a:t>."</a:t>
            </a:r>
            <a:endParaRPr lang="en-US" altLang="en-US" sz="2800" smtClean="0"/>
          </a:p>
          <a:p>
            <a:pPr algn="l" rtl="0" eaLnBrk="1" hangingPunct="1">
              <a:lnSpc>
                <a:spcPct val="80000"/>
              </a:lnSpc>
            </a:pPr>
            <a:r>
              <a:rPr lang="en-US" altLang="en-US" sz="2800" smtClean="0"/>
              <a:t>Paraphrased, Wade's argument is that total, blind reliance on the specifications of ISO 9001 does not guarantee a successful quality system</a:t>
            </a:r>
            <a:r>
              <a:rPr lang="ar-SA" altLang="en-US" sz="2800" smtClean="0"/>
              <a:t>.</a:t>
            </a:r>
            <a:endParaRPr lang="en-US" altLang="en-US" sz="2800" smtClean="0"/>
          </a:p>
        </p:txBody>
      </p:sp>
    </p:spTree>
    <p:extLst>
      <p:ext uri="{BB962C8B-B14F-4D97-AF65-F5344CB8AC3E}">
        <p14:creationId xmlns:p14="http://schemas.microsoft.com/office/powerpoint/2010/main" val="1237363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to="" calcmode="lin" valueType="num">
                                      <p:cBhvr>
                                        <p:cTn id="7" dur="1" fill="hold"/>
                                        <p:tgtEl>
                                          <p:spTgt spid="11981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 to="" calcmode="lin" valueType="num">
                                      <p:cBhvr>
                                        <p:cTn id="12" dur="1" fill="hold"/>
                                        <p:tgtEl>
                                          <p:spTgt spid="11981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 to="" calcmode="lin" valueType="num">
                                      <p:cBhvr>
                                        <p:cTn id="17" dur="1" fill="hold"/>
                                        <p:tgtEl>
                                          <p:spTgt spid="11981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endParaRPr lang="en-US" altLang="en-US" smtClean="0"/>
          </a:p>
        </p:txBody>
      </p:sp>
      <p:sp>
        <p:nvSpPr>
          <p:cNvPr id="120835" name="Rectangle 3"/>
          <p:cNvSpPr>
            <a:spLocks noGrp="1" noChangeArrowheads="1"/>
          </p:cNvSpPr>
          <p:nvPr>
            <p:ph type="body" idx="1"/>
          </p:nvPr>
        </p:nvSpPr>
        <p:spPr/>
        <p:txBody>
          <a:bodyPr/>
          <a:lstStyle/>
          <a:p>
            <a:pPr algn="l" rtl="0" eaLnBrk="1" hangingPunct="1">
              <a:lnSpc>
                <a:spcPct val="90000"/>
              </a:lnSpc>
            </a:pPr>
            <a:r>
              <a:rPr lang="en-US" altLang="en-US" sz="2800" smtClean="0"/>
              <a:t>The standard is seen as especially prone to failure when a company is interested in certification before quality</a:t>
            </a:r>
          </a:p>
          <a:p>
            <a:pPr algn="l" rtl="0" eaLnBrk="1" hangingPunct="1">
              <a:lnSpc>
                <a:spcPct val="90000"/>
              </a:lnSpc>
            </a:pPr>
            <a:r>
              <a:rPr lang="en-US" altLang="en-US" sz="2800" smtClean="0"/>
              <a:t>Certifications are in fact often based on customer contractual requirements rather than a desire to actually improve quality</a:t>
            </a:r>
            <a:r>
              <a:rPr lang="ar-SA" altLang="en-US" sz="2800" smtClean="0"/>
              <a:t> “</a:t>
            </a:r>
            <a:endParaRPr lang="en-US" altLang="en-US" sz="2800" smtClean="0"/>
          </a:p>
          <a:p>
            <a:pPr algn="l" rtl="0" eaLnBrk="1" hangingPunct="1">
              <a:lnSpc>
                <a:spcPct val="90000"/>
              </a:lnSpc>
            </a:pPr>
            <a:r>
              <a:rPr lang="en-US" altLang="en-US" sz="2800" smtClean="0"/>
              <a:t>If you just want the certificate on the wall, chances are, you will create a paper system that doesn't have much to do with the way you actually run your business," said ISO's Roger Frost</a:t>
            </a:r>
          </a:p>
        </p:txBody>
      </p:sp>
    </p:spTree>
    <p:extLst>
      <p:ext uri="{BB962C8B-B14F-4D97-AF65-F5344CB8AC3E}">
        <p14:creationId xmlns:p14="http://schemas.microsoft.com/office/powerpoint/2010/main" val="630329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to="" calcmode="lin" valueType="num">
                                      <p:cBhvr>
                                        <p:cTn id="7" dur="1" fill="hold"/>
                                        <p:tgtEl>
                                          <p:spTgt spid="1208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 to="" calcmode="lin" valueType="num">
                                      <p:cBhvr>
                                        <p:cTn id="12" dur="1" fill="hold"/>
                                        <p:tgtEl>
                                          <p:spTgt spid="12083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 to="" calcmode="lin" valueType="num">
                                      <p:cBhvr>
                                        <p:cTn id="17" dur="1" fill="hold"/>
                                        <p:tgtEl>
                                          <p:spTgt spid="12083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endParaRPr lang="en-US" altLang="en-US" smtClean="0"/>
          </a:p>
        </p:txBody>
      </p:sp>
      <p:sp>
        <p:nvSpPr>
          <p:cNvPr id="121859" name="Rectangle 3"/>
          <p:cNvSpPr>
            <a:spLocks noGrp="1" noChangeArrowheads="1"/>
          </p:cNvSpPr>
          <p:nvPr>
            <p:ph type="body" idx="1"/>
          </p:nvPr>
        </p:nvSpPr>
        <p:spPr/>
        <p:txBody>
          <a:bodyPr/>
          <a:lstStyle/>
          <a:p>
            <a:pPr algn="l" rtl="0" eaLnBrk="1" hangingPunct="1"/>
            <a:r>
              <a:rPr lang="en-US" altLang="en-US" smtClean="0"/>
              <a:t>Certification by an independent auditor is often seen as the problem area, and according to Barnes, "has become a vehicle to increase consulting services</a:t>
            </a:r>
          </a:p>
          <a:p>
            <a:pPr algn="l" rtl="0" eaLnBrk="1" hangingPunct="1"/>
            <a:r>
              <a:rPr lang="en-US" altLang="en-US" smtClean="0"/>
              <a:t>In fact, ISO itself advises that ISO 9001 can be implemented without certification, simply for the quality benefits that can be achieved</a:t>
            </a:r>
            <a:r>
              <a:rPr lang="ar-SA" altLang="en-US" smtClean="0"/>
              <a:t>. </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415610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to="" calcmode="lin" valueType="num">
                                      <p:cBhvr>
                                        <p:cTn id="7" dur="1" fill="hold"/>
                                        <p:tgtEl>
                                          <p:spTgt spid="1218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 to="" calcmode="lin" valueType="num">
                                      <p:cBhvr>
                                        <p:cTn id="12" dur="1" fill="hold"/>
                                        <p:tgtEl>
                                          <p:spTgt spid="12185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endParaRPr lang="en-US" altLang="en-US" smtClean="0"/>
          </a:p>
        </p:txBody>
      </p:sp>
      <p:sp>
        <p:nvSpPr>
          <p:cNvPr id="97283"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Another problem reported is the competition among the numerous certifying bodies, leading to a softer approach to the defects noticed in the operation of the Quality System of a firm</a:t>
            </a:r>
            <a:r>
              <a:rPr lang="ar-SA" altLang="en-US" smtClean="0"/>
              <a:t>.</a:t>
            </a:r>
            <a:endParaRPr lang="en-US" altLang="en-US" smtClean="0"/>
          </a:p>
        </p:txBody>
      </p:sp>
    </p:spTree>
    <p:extLst>
      <p:ext uri="{BB962C8B-B14F-4D97-AF65-F5344CB8AC3E}">
        <p14:creationId xmlns:p14="http://schemas.microsoft.com/office/powerpoint/2010/main" val="197842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7283">
                                            <p:txEl>
                                              <p:pRg st="1" end="1"/>
                                            </p:txEl>
                                          </p:spTgt>
                                        </p:tgtEl>
                                        <p:attrNameLst>
                                          <p:attrName>style.visibility</p:attrName>
                                        </p:attrNameLst>
                                      </p:cBhvr>
                                      <p:to>
                                        <p:strVal val="visible"/>
                                      </p:to>
                                    </p:set>
                                    <p:anim calcmode="discrete" valueType="clr">
                                      <p:cBhvr override="childStyle">
                                        <p:cTn id="7" dur="80"/>
                                        <p:tgtEl>
                                          <p:spTgt spid="9728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728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9728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838200"/>
            <a:ext cx="8229600" cy="1143000"/>
          </a:xfrm>
        </p:spPr>
        <p:txBody>
          <a:bodyPr/>
          <a:lstStyle/>
          <a:p>
            <a:pPr algn="l" rtl="0" eaLnBrk="1" hangingPunct="1"/>
            <a:r>
              <a:rPr lang="en-US" altLang="en-US" b="1" smtClean="0"/>
              <a:t>                   ISO</a:t>
            </a:r>
            <a:r>
              <a:rPr lang="ar-SA" altLang="en-US" b="1" smtClean="0"/>
              <a:t> 14000</a:t>
            </a:r>
            <a:endParaRPr lang="en-US" altLang="en-US" b="1" smtClean="0"/>
          </a:p>
        </p:txBody>
      </p:sp>
      <p:sp>
        <p:nvSpPr>
          <p:cNvPr id="13005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a:t>
            </a:r>
            <a:r>
              <a:rPr lang="ar-SA" altLang="en-US" smtClean="0"/>
              <a:t> </a:t>
            </a:r>
            <a:r>
              <a:rPr lang="en-US" altLang="en-US" b="1" smtClean="0"/>
              <a:t>ISO</a:t>
            </a:r>
            <a:r>
              <a:rPr lang="ar-SA" altLang="en-US" b="1" smtClean="0"/>
              <a:t> 14000</a:t>
            </a:r>
            <a:r>
              <a:rPr lang="ar-SA" altLang="en-US" smtClean="0"/>
              <a:t> </a:t>
            </a:r>
            <a:r>
              <a:rPr lang="en-US" altLang="en-US" smtClean="0"/>
              <a:t>environmental management</a:t>
            </a:r>
            <a:r>
              <a:rPr lang="ar-SA" altLang="en-US" smtClean="0"/>
              <a:t> </a:t>
            </a:r>
            <a:r>
              <a:rPr lang="en-US" altLang="en-US" smtClean="0"/>
              <a:t>standards exist to help organizations minimize how their operations negatively affect the environment (cause adverse changes to air, water, or land) and comply with applicable laws and regulations</a:t>
            </a:r>
            <a:r>
              <a:rPr lang="ar-SA" altLang="en-US" smtClean="0"/>
              <a:t>.</a:t>
            </a:r>
          </a:p>
          <a:p>
            <a:pPr eaLnBrk="1" hangingPunct="1"/>
            <a:endParaRPr lang="en-US" altLang="en-US" smtClean="0"/>
          </a:p>
        </p:txBody>
      </p:sp>
    </p:spTree>
    <p:extLst>
      <p:ext uri="{BB962C8B-B14F-4D97-AF65-F5344CB8AC3E}">
        <p14:creationId xmlns:p14="http://schemas.microsoft.com/office/powerpoint/2010/main" val="3647622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0051">
                                            <p:txEl>
                                              <p:pRg st="1" end="1"/>
                                            </p:txEl>
                                          </p:spTgt>
                                        </p:tgtEl>
                                        <p:attrNameLst>
                                          <p:attrName>style.visibility</p:attrName>
                                        </p:attrNameLst>
                                      </p:cBhvr>
                                      <p:to>
                                        <p:strVal val="visible"/>
                                      </p:to>
                                    </p:set>
                                    <p:anim to="" calcmode="lin" valueType="num">
                                      <p:cBhvr>
                                        <p:cTn id="7" dur="1" fill="hold"/>
                                        <p:tgtEl>
                                          <p:spTgt spid="13005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endParaRPr lang="en-US" altLang="en-US" smtClean="0"/>
          </a:p>
        </p:txBody>
      </p:sp>
      <p:sp>
        <p:nvSpPr>
          <p:cNvPr id="131075" name="Rectangle 3"/>
          <p:cNvSpPr>
            <a:spLocks noGrp="1" noChangeArrowheads="1"/>
          </p:cNvSpPr>
          <p:nvPr>
            <p:ph type="body" idx="1"/>
          </p:nvPr>
        </p:nvSpPr>
        <p:spPr/>
        <p:txBody>
          <a:bodyPr/>
          <a:lstStyle/>
          <a:p>
            <a:pPr algn="l" rtl="0" eaLnBrk="1" hangingPunct="1">
              <a:lnSpc>
                <a:spcPct val="90000"/>
              </a:lnSpc>
            </a:pPr>
            <a:r>
              <a:rPr lang="en-US" altLang="en-US" sz="2800" smtClean="0"/>
              <a:t>ISO 14001 is the international specification for an</a:t>
            </a:r>
            <a:r>
              <a:rPr lang="ar-SA" altLang="en-US" sz="2800" smtClean="0"/>
              <a:t> </a:t>
            </a:r>
            <a:r>
              <a:rPr lang="en-US" altLang="en-US" sz="2800" smtClean="0"/>
              <a:t>environmental management system</a:t>
            </a:r>
            <a:r>
              <a:rPr lang="ar-SA" altLang="en-US" sz="2800" smtClean="0"/>
              <a:t> (</a:t>
            </a:r>
            <a:r>
              <a:rPr lang="en-US" altLang="en-US" sz="2800" smtClean="0"/>
              <a:t>EMS). </a:t>
            </a:r>
          </a:p>
          <a:p>
            <a:pPr algn="l" rtl="0" eaLnBrk="1" hangingPunct="1">
              <a:lnSpc>
                <a:spcPct val="90000"/>
              </a:lnSpc>
            </a:pPr>
            <a:r>
              <a:rPr lang="en-US" altLang="en-US" sz="2800" smtClean="0"/>
              <a:t>It specifies requirements for establishing an environmental policy, determining environmental aspects and impacts of products/activities/services, planning environmental objectives and measurable targets, implementation and operation of programs to meet objectives and targets, checking and corrective action, and management review</a:t>
            </a:r>
            <a:r>
              <a:rPr lang="ar-SA" altLang="en-US" sz="2800" smtClean="0"/>
              <a:t>.</a:t>
            </a:r>
          </a:p>
        </p:txBody>
      </p:sp>
    </p:spTree>
    <p:extLst>
      <p:ext uri="{BB962C8B-B14F-4D97-AF65-F5344CB8AC3E}">
        <p14:creationId xmlns:p14="http://schemas.microsoft.com/office/powerpoint/2010/main" val="3259689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to="" calcmode="lin" valueType="num">
                                      <p:cBhvr>
                                        <p:cTn id="7" dur="1" fill="hold"/>
                                        <p:tgtEl>
                                          <p:spTgt spid="13107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 to="" calcmode="lin" valueType="num">
                                      <p:cBhvr>
                                        <p:cTn id="12" dur="1" fill="hold"/>
                                        <p:tgtEl>
                                          <p:spTgt spid="13107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endParaRPr lang="en-US" altLang="en-US" smtClean="0"/>
          </a:p>
        </p:txBody>
      </p:sp>
      <p:sp>
        <p:nvSpPr>
          <p:cNvPr id="132099" name="Rectangle 3"/>
          <p:cNvSpPr>
            <a:spLocks noGrp="1" noChangeArrowheads="1"/>
          </p:cNvSpPr>
          <p:nvPr>
            <p:ph type="body" idx="1"/>
          </p:nvPr>
        </p:nvSpPr>
        <p:spPr/>
        <p:txBody>
          <a:bodyPr/>
          <a:lstStyle/>
          <a:p>
            <a:pPr algn="l" rtl="0" eaLnBrk="1" hangingPunct="1">
              <a:lnSpc>
                <a:spcPct val="80000"/>
              </a:lnSpc>
            </a:pPr>
            <a:r>
              <a:rPr lang="en-US" altLang="en-US" sz="2800" smtClean="0"/>
              <a:t>ISO 14000 is similar to</a:t>
            </a:r>
            <a:r>
              <a:rPr lang="ar-SA" altLang="en-US" sz="2800" smtClean="0"/>
              <a:t> </a:t>
            </a:r>
            <a:r>
              <a:rPr lang="en-US" altLang="en-US" sz="2800" smtClean="0"/>
              <a:t>ISO 9000</a:t>
            </a:r>
            <a:r>
              <a:rPr lang="ar-SA" altLang="en-US" sz="2800" smtClean="0"/>
              <a:t> </a:t>
            </a:r>
            <a:r>
              <a:rPr lang="en-US" altLang="en-US" sz="2800" smtClean="0"/>
              <a:t>quality management</a:t>
            </a:r>
            <a:r>
              <a:rPr lang="ar-SA" altLang="en-US" sz="2800" smtClean="0"/>
              <a:t> </a:t>
            </a:r>
            <a:r>
              <a:rPr lang="en-US" altLang="en-US" sz="2800" smtClean="0"/>
              <a:t>in that both pertain to the process (the</a:t>
            </a:r>
            <a:r>
              <a:rPr lang="ar-SA" altLang="en-US" sz="2800" smtClean="0"/>
              <a:t> </a:t>
            </a:r>
            <a:r>
              <a:rPr lang="en-US" altLang="en-US" sz="2800" smtClean="0"/>
              <a:t>comprehensive outcome</a:t>
            </a:r>
            <a:r>
              <a:rPr lang="ar-SA" altLang="en-US" sz="2800" smtClean="0"/>
              <a:t> </a:t>
            </a:r>
            <a:r>
              <a:rPr lang="en-US" altLang="en-US" sz="2800" smtClean="0"/>
              <a:t>of how a product is produced) rather than to the product itself. </a:t>
            </a:r>
          </a:p>
          <a:p>
            <a:pPr algn="l" rtl="0" eaLnBrk="1" hangingPunct="1">
              <a:lnSpc>
                <a:spcPct val="80000"/>
              </a:lnSpc>
            </a:pPr>
            <a:r>
              <a:rPr lang="en-US" altLang="en-US" sz="2800" smtClean="0"/>
              <a:t>The overall idea is to establish an organized approach to systematically reduce the impact of the environmental aspects which an organization can control. </a:t>
            </a:r>
          </a:p>
          <a:p>
            <a:pPr algn="l" rtl="0" eaLnBrk="1" hangingPunct="1">
              <a:lnSpc>
                <a:spcPct val="80000"/>
              </a:lnSpc>
            </a:pPr>
            <a:r>
              <a:rPr lang="en-US" altLang="en-US" sz="2800" smtClean="0"/>
              <a:t>Effective tools for the analysis of environmental aspects of an organization and for the generation of options for improvement are provided by the concept of</a:t>
            </a:r>
            <a:r>
              <a:rPr lang="ar-SA" altLang="en-US" sz="2800" smtClean="0"/>
              <a:t> </a:t>
            </a:r>
            <a:r>
              <a:rPr lang="en-US" altLang="en-US" sz="2800" smtClean="0"/>
              <a:t>Cleaner Production</a:t>
            </a:r>
            <a:r>
              <a:rPr lang="ar-SA" altLang="en-US" sz="2800" smtClean="0"/>
              <a:t>.</a:t>
            </a:r>
          </a:p>
          <a:p>
            <a:pPr eaLnBrk="1" hangingPunct="1">
              <a:lnSpc>
                <a:spcPct val="80000"/>
              </a:lnSpc>
            </a:pPr>
            <a:endParaRPr lang="en-US" altLang="en-US" sz="2800" smtClean="0"/>
          </a:p>
          <a:p>
            <a:pPr eaLnBrk="1" hangingPunct="1">
              <a:lnSpc>
                <a:spcPct val="80000"/>
              </a:lnSpc>
            </a:pPr>
            <a:endParaRPr lang="en-US" altLang="en-US" sz="2800" smtClean="0"/>
          </a:p>
        </p:txBody>
      </p:sp>
    </p:spTree>
    <p:extLst>
      <p:ext uri="{BB962C8B-B14F-4D97-AF65-F5344CB8AC3E}">
        <p14:creationId xmlns:p14="http://schemas.microsoft.com/office/powerpoint/2010/main" val="3043916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to="" calcmode="lin" valueType="num">
                                      <p:cBhvr>
                                        <p:cTn id="7" dur="1" fill="hold"/>
                                        <p:tgtEl>
                                          <p:spTgt spid="1320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 to="" calcmode="lin" valueType="num">
                                      <p:cBhvr>
                                        <p:cTn id="12" dur="1" fill="hold"/>
                                        <p:tgtEl>
                                          <p:spTgt spid="13209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 to="" calcmode="lin" valueType="num">
                                      <p:cBhvr>
                                        <p:cTn id="17" dur="1" fill="hold"/>
                                        <p:tgtEl>
                                          <p:spTgt spid="13209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endParaRPr lang="en-US" altLang="en-US" smtClean="0"/>
          </a:p>
        </p:txBody>
      </p:sp>
      <p:sp>
        <p:nvSpPr>
          <p:cNvPr id="133123" name="Rectangle 3"/>
          <p:cNvSpPr>
            <a:spLocks noGrp="1" noChangeArrowheads="1"/>
          </p:cNvSpPr>
          <p:nvPr>
            <p:ph type="body" idx="1"/>
          </p:nvPr>
        </p:nvSpPr>
        <p:spPr/>
        <p:txBody>
          <a:bodyPr/>
          <a:lstStyle/>
          <a:p>
            <a:pPr algn="l" rtl="0" eaLnBrk="1" hangingPunct="1"/>
            <a:r>
              <a:rPr lang="en-US" altLang="en-US" smtClean="0"/>
              <a:t>As with ISO 9000, certification is performed by third-party organizations rather than being awarded by ISO directly. </a:t>
            </a:r>
          </a:p>
          <a:p>
            <a:pPr algn="l" rtl="0" eaLnBrk="1" hangingPunct="1"/>
            <a:r>
              <a:rPr lang="en-US" altLang="en-US" smtClean="0"/>
              <a:t>The</a:t>
            </a:r>
            <a:r>
              <a:rPr lang="ar-SA" altLang="en-US" smtClean="0"/>
              <a:t> </a:t>
            </a:r>
            <a:r>
              <a:rPr lang="en-US" altLang="en-US" smtClean="0"/>
              <a:t>ISO 19011</a:t>
            </a:r>
            <a:r>
              <a:rPr lang="ar-SA" altLang="en-US" smtClean="0"/>
              <a:t> </a:t>
            </a:r>
            <a:r>
              <a:rPr lang="en-US" altLang="en-US" smtClean="0"/>
              <a:t>audit standard applies when auditing for both 9000 and 14000 compliance at once</a:t>
            </a:r>
            <a:r>
              <a:rPr lang="ar-SA" altLang="en-US" smtClean="0"/>
              <a:t>.</a:t>
            </a:r>
            <a:endParaRPr lang="ar-SA" altLang="en-US" b="1" smtClean="0"/>
          </a:p>
          <a:p>
            <a:pPr eaLnBrk="1" hangingPunct="1"/>
            <a:endParaRPr lang="en-US" altLang="en-US" smtClean="0"/>
          </a:p>
        </p:txBody>
      </p:sp>
    </p:spTree>
    <p:extLst>
      <p:ext uri="{BB962C8B-B14F-4D97-AF65-F5344CB8AC3E}">
        <p14:creationId xmlns:p14="http://schemas.microsoft.com/office/powerpoint/2010/main" val="2665345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to="" calcmode="lin" valueType="num">
                                      <p:cBhvr>
                                        <p:cTn id="7" dur="1" fill="hold"/>
                                        <p:tgtEl>
                                          <p:spTgt spid="13312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 to="" calcmode="lin" valueType="num">
                                      <p:cBhvr>
                                        <p:cTn id="12" dur="1" fill="hold"/>
                                        <p:tgtEl>
                                          <p:spTgt spid="13312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XJEAPHMFWCY4-20-291</_dlc_DocId>
    <_dlc_DocIdUrl xmlns="22fd18e6-64cf-4f9f-aa22-5c0dbd791516">
      <Url>https://mutah.edu.jo/_layouts/DocIdRedir.aspx?ID=XJEAPHMFWCY4-20-291</Url>
      <Description>XJEAPHMFWCY4-20-291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F57D4BE-449F-401C-A050-0ED53080BADA}"/>
</file>

<file path=customXml/itemProps2.xml><?xml version="1.0" encoding="utf-8"?>
<ds:datastoreItem xmlns:ds="http://schemas.openxmlformats.org/officeDocument/2006/customXml" ds:itemID="{F59631EE-1A70-4F51-932B-1F04FC7C9EA3}"/>
</file>

<file path=customXml/itemProps3.xml><?xml version="1.0" encoding="utf-8"?>
<ds:datastoreItem xmlns:ds="http://schemas.openxmlformats.org/officeDocument/2006/customXml" ds:itemID="{83E65D02-17B1-4259-A46B-764FCBB286B4}"/>
</file>

<file path=customXml/itemProps4.xml><?xml version="1.0" encoding="utf-8"?>
<ds:datastoreItem xmlns:ds="http://schemas.openxmlformats.org/officeDocument/2006/customXml" ds:itemID="{FD63EAF6-0653-441B-9FBA-72129CEF8622}"/>
</file>

<file path=docProps/app.xml><?xml version="1.0" encoding="utf-8"?>
<Properties xmlns="http://schemas.openxmlformats.org/officeDocument/2006/extended-properties" xmlns:vt="http://schemas.openxmlformats.org/officeDocument/2006/docPropsVTypes">
  <TotalTime>1</TotalTime>
  <Words>6823</Words>
  <Application>Microsoft Office PowerPoint</Application>
  <PresentationFormat>On-screen Show (4:3)</PresentationFormat>
  <Paragraphs>561</Paragraphs>
  <Slides>143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143</vt:i4>
      </vt:variant>
    </vt:vector>
  </HeadingPairs>
  <TitlesOfParts>
    <vt:vector size="148" baseType="lpstr">
      <vt:lpstr>Arial</vt:lpstr>
      <vt:lpstr>Calibri</vt:lpstr>
      <vt:lpstr>Times New Roman</vt:lpstr>
      <vt:lpstr>Office Theme</vt:lpstr>
      <vt:lpstr>Clip</vt:lpstr>
      <vt:lpstr>PowerPoint Presentation</vt:lpstr>
      <vt:lpstr>  مفهوم إدارة الجودة الشاملة</vt:lpstr>
      <vt:lpstr>  أولاً : تعاريف الجودة</vt:lpstr>
      <vt:lpstr>PowerPoint Presentation</vt:lpstr>
      <vt:lpstr>PowerPoint Presentation</vt:lpstr>
      <vt:lpstr>PowerPoint Presentation</vt:lpstr>
      <vt:lpstr>  ثانياً  :  تعاريف ( إدارة الجودة الشاملة )</vt:lpstr>
      <vt:lpstr>  تعاريف</vt:lpstr>
      <vt:lpstr>PowerPoint Presentation</vt:lpstr>
      <vt:lpstr>PowerPoint Presentation</vt:lpstr>
      <vt:lpstr>PowerPoint Presentation</vt:lpstr>
      <vt:lpstr>PowerPoint Presentation</vt:lpstr>
      <vt:lpstr>PowerPoint Presentation</vt:lpstr>
      <vt:lpstr> </vt:lpstr>
      <vt:lpstr>PowerPoint Presentation</vt:lpstr>
      <vt:lpstr>A Comprehensive Definition</vt:lpstr>
      <vt:lpstr>Quality management organizations and awards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ثالثاً : أهداف الجودة الشاملة وفوائدها</vt:lpstr>
      <vt:lpstr>PowerPoint Presentation</vt:lpstr>
      <vt:lpstr>PowerPoint Presentation</vt:lpstr>
      <vt:lpstr>PowerPoint Presentation</vt:lpstr>
      <vt:lpstr>  أهداف وفوائد تطبيق برنامج إدارة الجودة الشاملة :</vt:lpstr>
      <vt:lpstr>PowerPoint Presentation</vt:lpstr>
      <vt:lpstr>PowerPoint Presentation</vt:lpstr>
      <vt:lpstr>  رابعا : المتطلبات الرئيسية للتطبيق</vt:lpstr>
      <vt:lpstr>  رابعا : المتطلبات الرئيسية للتطبيق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مراحل مشاريع التحسين     </vt:lpstr>
      <vt:lpstr>المرحلة الأولى : اختيار المشروع / العملية</vt:lpstr>
      <vt:lpstr>PowerPoint Presentation</vt:lpstr>
      <vt:lpstr>المرحلة الثانية : تحليل العملية</vt:lpstr>
      <vt:lpstr>المرحلة الثالثة : جميع المعلومات وتحليلها </vt:lpstr>
      <vt:lpstr>المرحلة الرابعة : ابتكار التحسينات</vt:lpstr>
      <vt:lpstr>المرحلة الخامسة : تحليل الفرص</vt:lpstr>
      <vt:lpstr>ISO</vt:lpstr>
      <vt:lpstr>" ISO" International Organization for Standardization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ISO 9000</vt:lpstr>
      <vt:lpstr>ISO 9001 requirements </vt:lpstr>
      <vt:lpstr>Understandings: </vt:lpstr>
      <vt:lpstr>PowerPoint Presentation</vt:lpstr>
      <vt:lpstr>The standard specifies six compulsory documents:</vt:lpstr>
      <vt:lpstr>Summary of ISO 9001:2000 in informal language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2000 version</vt:lpstr>
      <vt:lpstr>PowerPoint Presentation</vt:lpstr>
      <vt:lpstr>Future version: 2008</vt:lpstr>
      <vt:lpstr>PowerPoint Presentation</vt:lpstr>
      <vt:lpstr>Certification</vt:lpstr>
      <vt:lpstr>PowerPoint Presentation</vt:lpstr>
      <vt:lpstr>PowerPoint Presentation</vt:lpstr>
      <vt:lpstr>PowerPoint Presentation</vt:lpstr>
      <vt:lpstr>Auditing</vt:lpstr>
      <vt:lpstr>PowerPoint Presentation</vt:lpstr>
      <vt:lpstr>PowerPoint Presentation</vt:lpstr>
      <vt:lpstr>Debate on the effectiveness of ISO 9000</vt:lpstr>
      <vt:lpstr>Advantages</vt:lpstr>
      <vt:lpstr>PowerPoint Presentation</vt:lpstr>
      <vt:lpstr>PowerPoint Presentation</vt:lpstr>
      <vt:lpstr>PowerPoint Presentation</vt:lpstr>
      <vt:lpstr>PowerPoint Presentation</vt:lpstr>
      <vt:lpstr>Problems</vt:lpstr>
      <vt:lpstr>PowerPoint Presentation</vt:lpstr>
      <vt:lpstr>PowerPoint Presentation</vt:lpstr>
      <vt:lpstr>PowerPoint Presentation</vt:lpstr>
      <vt:lpstr>PowerPoint Presentation</vt:lpstr>
      <vt:lpstr>                   ISO 14000</vt:lpstr>
      <vt:lpstr>PowerPoint Presentation</vt:lpstr>
      <vt:lpstr>PowerPoint Presentation</vt:lpstr>
      <vt:lpstr>PowerPoint Presentation</vt:lpstr>
      <vt:lpstr>Standards</vt:lpstr>
      <vt:lpstr>PowerPoint Presentation</vt:lpstr>
      <vt:lpstr>PowerPoint Presentation</vt:lpstr>
      <vt:lpstr>PowerPoint Presentation</vt:lpstr>
      <vt:lpstr>PowerPoint Presentation</vt:lpstr>
      <vt:lpstr>PowerPoint Presentation</vt:lpstr>
      <vt:lpstr>PowerPoint Presentation</vt:lpstr>
      <vt:lpstr>Environmental management system</vt:lpstr>
      <vt:lpstr>Legislation and standards</vt:lpstr>
      <vt:lpstr>PowerPoint Presentation</vt:lpstr>
      <vt:lpstr>Benefits</vt:lpstr>
      <vt:lpstr>Financial</vt:lpstr>
      <vt:lpstr>Operational and Internal</vt:lpstr>
      <vt:lpstr>External</vt:lpstr>
      <vt:lpstr>ISO 9000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 هي الجودة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معايير قياس جودة الخدمة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86</cp:revision>
  <dcterms:created xsi:type="dcterms:W3CDTF">2018-12-16T22:52:52Z</dcterms:created>
  <dcterms:modified xsi:type="dcterms:W3CDTF">2020-05-08T23:37:48Z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45bdbf50-0881-4c3a-a790-70d05506ec01</vt:lpwstr>
  </property>
</Properties>
</file>